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84" r:id="rId2"/>
    <p:sldId id="403" r:id="rId3"/>
    <p:sldId id="288" r:id="rId4"/>
    <p:sldId id="372" r:id="rId5"/>
    <p:sldId id="373" r:id="rId6"/>
    <p:sldId id="287" r:id="rId7"/>
    <p:sldId id="369" r:id="rId8"/>
    <p:sldId id="289" r:id="rId9"/>
    <p:sldId id="374" r:id="rId10"/>
    <p:sldId id="375" r:id="rId11"/>
    <p:sldId id="376" r:id="rId12"/>
    <p:sldId id="377" r:id="rId13"/>
    <p:sldId id="387" r:id="rId14"/>
    <p:sldId id="388" r:id="rId15"/>
    <p:sldId id="389" r:id="rId16"/>
    <p:sldId id="386" r:id="rId17"/>
    <p:sldId id="390" r:id="rId18"/>
    <p:sldId id="391" r:id="rId19"/>
    <p:sldId id="392" r:id="rId20"/>
    <p:sldId id="379" r:id="rId21"/>
    <p:sldId id="380" r:id="rId22"/>
    <p:sldId id="378" r:id="rId23"/>
    <p:sldId id="393" r:id="rId24"/>
    <p:sldId id="394" r:id="rId25"/>
    <p:sldId id="395" r:id="rId26"/>
    <p:sldId id="397" r:id="rId27"/>
    <p:sldId id="396" r:id="rId28"/>
    <p:sldId id="398" r:id="rId29"/>
    <p:sldId id="399" r:id="rId30"/>
    <p:sldId id="401" r:id="rId31"/>
    <p:sldId id="400" r:id="rId32"/>
    <p:sldId id="402" r:id="rId33"/>
    <p:sldId id="381" r:id="rId34"/>
    <p:sldId id="382" r:id="rId35"/>
    <p:sldId id="383" r:id="rId36"/>
    <p:sldId id="384" r:id="rId37"/>
    <p:sldId id="385" r:id="rId38"/>
  </p:sldIdLst>
  <p:sldSz cx="9144000" cy="6858000" type="screen4x3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784" y="-232"/>
      </p:cViewPr>
      <p:guideLst>
        <p:guide orient="horz" pos="3168"/>
        <p:guide pos="52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" d="100"/>
          <a:sy n="10" d="100"/>
        </p:scale>
        <p:origin x="-816" y="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tags" Target="tags/tag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AF5F6-CA6C-4803-B6AF-F9553260E66A}" type="datetimeFigureOut">
              <a:rPr lang="en-US" smtClean="0"/>
              <a:t>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CA79B-CABF-4A52-9F31-6D3C2F21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5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CA79B-CABF-4A52-9F31-6D3C2F2100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22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CA79B-CABF-4A52-9F31-6D3C2F2100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22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CA79B-CABF-4A52-9F31-6D3C2F2100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18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 to debug </a:t>
            </a:r>
            <a:r>
              <a:rPr lang="en-US" dirty="0" err="1" smtClean="0"/>
              <a:t>ArcPy</a:t>
            </a:r>
            <a:r>
              <a:rPr lang="en-US" dirty="0" smtClean="0"/>
              <a:t> code when it just causes a crash</a:t>
            </a:r>
          </a:p>
          <a:p>
            <a:r>
              <a:rPr lang="en-US" dirty="0" smtClean="0"/>
              <a:t>Want to make a system that is a starting place for making </a:t>
            </a:r>
            <a:r>
              <a:rPr lang="en-US" dirty="0" err="1" smtClean="0"/>
              <a:t>ArcPy</a:t>
            </a:r>
            <a:r>
              <a:rPr lang="en-US" dirty="0" smtClean="0"/>
              <a:t>, or libraries built on top of </a:t>
            </a:r>
            <a:r>
              <a:rPr lang="en-US" dirty="0" err="1" smtClean="0"/>
              <a:t>ArcPy</a:t>
            </a:r>
            <a:r>
              <a:rPr lang="en-US" dirty="0" smtClean="0"/>
              <a:t>, more reliable</a:t>
            </a:r>
          </a:p>
          <a:p>
            <a:r>
              <a:rPr lang="en-US" dirty="0" smtClean="0"/>
              <a:t>Needs to be useable by GIS experts, not just experts in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CA79B-CABF-4A52-9F31-6D3C2F2100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38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 to debug </a:t>
            </a:r>
            <a:r>
              <a:rPr lang="en-US" dirty="0" err="1" smtClean="0"/>
              <a:t>ArcPy</a:t>
            </a:r>
            <a:r>
              <a:rPr lang="en-US" dirty="0" smtClean="0"/>
              <a:t> code when it just causes a crash</a:t>
            </a:r>
          </a:p>
          <a:p>
            <a:r>
              <a:rPr lang="en-US" dirty="0" smtClean="0"/>
              <a:t>Want to make a system that is a starting place for making </a:t>
            </a:r>
            <a:r>
              <a:rPr lang="en-US" dirty="0" err="1" smtClean="0"/>
              <a:t>ArcPy</a:t>
            </a:r>
            <a:r>
              <a:rPr lang="en-US" dirty="0" smtClean="0"/>
              <a:t>, or libraries built on top of </a:t>
            </a:r>
            <a:r>
              <a:rPr lang="en-US" dirty="0" err="1" smtClean="0"/>
              <a:t>ArcPy</a:t>
            </a:r>
            <a:r>
              <a:rPr lang="en-US" dirty="0" smtClean="0"/>
              <a:t>, more reliable</a:t>
            </a:r>
          </a:p>
          <a:p>
            <a:r>
              <a:rPr lang="en-US" dirty="0" smtClean="0"/>
              <a:t>Needs to be useable by GIS experts, not just experts in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CA79B-CABF-4A52-9F31-6D3C2F2100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3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very simple TSTL “harness” (what they call a definition of tests) for </a:t>
            </a:r>
            <a:r>
              <a:rPr lang="en-US" dirty="0" err="1" smtClean="0"/>
              <a:t>ArcPy</a:t>
            </a:r>
            <a:endParaRPr lang="en-US" dirty="0" smtClean="0"/>
          </a:p>
          <a:p>
            <a:r>
              <a:rPr lang="en-US" dirty="0" smtClean="0"/>
              <a:t>Only calls one function, producing a Buffer, and it is the simplest way to call Buffer, with no optional arguments</a:t>
            </a:r>
          </a:p>
          <a:p>
            <a:r>
              <a:rPr lang="en-US" dirty="0" smtClean="0"/>
              <a:t>Pools are the values used in parameters.  They can be re-used, to make tests easier to read and more likely to find problems</a:t>
            </a:r>
          </a:p>
          <a:p>
            <a:r>
              <a:rPr lang="en-US" dirty="0" smtClean="0"/>
              <a:t>Buffer needs a feature class (here just a </a:t>
            </a:r>
            <a:r>
              <a:rPr lang="en-US" dirty="0" err="1" smtClean="0"/>
              <a:t>shapefile</a:t>
            </a:r>
            <a:r>
              <a:rPr lang="en-US" dirty="0" smtClean="0"/>
              <a:t>), a feature class to output to (here a </a:t>
            </a:r>
            <a:r>
              <a:rPr lang="en-US" dirty="0" err="1" smtClean="0"/>
              <a:t>shapefile</a:t>
            </a:r>
            <a:r>
              <a:rPr lang="en-US" dirty="0" smtClean="0"/>
              <a:t> again), and a distance for the buffer.</a:t>
            </a:r>
          </a:p>
          <a:p>
            <a:r>
              <a:rPr lang="en-US" dirty="0" smtClean="0"/>
              <a:t>This lets the </a:t>
            </a:r>
            <a:r>
              <a:rPr lang="en-US" dirty="0" err="1" smtClean="0"/>
              <a:t>shapefiles</a:t>
            </a:r>
            <a:r>
              <a:rPr lang="en-US" dirty="0" smtClean="0"/>
              <a:t> be just fixed values, but allows the distance to be either in feet or meters, and between 1 and 50 in quantity</a:t>
            </a:r>
          </a:p>
          <a:p>
            <a:r>
              <a:rPr lang="en-US" dirty="0" smtClean="0"/>
              <a:t>The curly braces on </a:t>
            </a:r>
            <a:r>
              <a:rPr lang="en-US" dirty="0" err="1" smtClean="0"/>
              <a:t>ExecuteError</a:t>
            </a:r>
            <a:r>
              <a:rPr lang="en-US" dirty="0" smtClean="0"/>
              <a:t> mean that if the buffer causes an error, that is allowed (for instance, if the file does not exist, or something)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CA79B-CABF-4A52-9F31-6D3C2F2100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60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pick intersect, we need several parameters to call it</a:t>
            </a:r>
          </a:p>
          <a:p>
            <a:r>
              <a:rPr lang="en-US" dirty="0" smtClean="0"/>
              <a:t>Some of</a:t>
            </a:r>
            <a:r>
              <a:rPr lang="en-US" baseline="0" dirty="0" smtClean="0"/>
              <a:t> these are quite complex to make available!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CA79B-CABF-4A52-9F31-6D3C2F2100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4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en-US" baseline="0" dirty="0" smtClean="0"/>
              <a:t> the system pick a </a:t>
            </a:r>
            <a:r>
              <a:rPr lang="en-US" baseline="0" dirty="0" err="1" smtClean="0"/>
              <a:t>shapefile</a:t>
            </a:r>
            <a:r>
              <a:rPr lang="en-US" baseline="0" dirty="0" smtClean="0"/>
              <a:t> from ones that are in a special working temporary directory for each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CA79B-CABF-4A52-9F31-6D3C2F2100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4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66B94-024A-4FF9-917B-5416E6A56201}" type="datetimeFigureOut">
              <a:rPr lang="en-US" smtClean="0"/>
              <a:pPr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1E98-8F32-41B2-B2DF-6944790147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66B94-024A-4FF9-917B-5416E6A56201}" type="datetimeFigureOut">
              <a:rPr lang="en-US" smtClean="0"/>
              <a:pPr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1E98-8F32-41B2-B2DF-6944790147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66B94-024A-4FF9-917B-5416E6A56201}" type="datetimeFigureOut">
              <a:rPr lang="en-US" smtClean="0"/>
              <a:pPr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1E98-8F32-41B2-B2DF-6944790147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13" y="247650"/>
            <a:ext cx="8716962" cy="781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0513" y="1371600"/>
            <a:ext cx="4076700" cy="507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19613" y="1371600"/>
            <a:ext cx="4078287" cy="2460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19613" y="3984625"/>
            <a:ext cx="4078287" cy="2460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66B94-024A-4FF9-917B-5416E6A56201}" type="datetimeFigureOut">
              <a:rPr lang="en-US" smtClean="0"/>
              <a:pPr/>
              <a:t>1/21/16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fld id="{FD741E98-8F32-41B2-B2DF-6944790147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781800"/>
            <a:ext cx="9144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-76200"/>
            <a:ext cx="9144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66B94-024A-4FF9-917B-5416E6A56201}" type="datetimeFigureOut">
              <a:rPr lang="en-US" smtClean="0"/>
              <a:pPr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1E98-8F32-41B2-B2DF-6944790147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66B94-024A-4FF9-917B-5416E6A56201}" type="datetimeFigureOut">
              <a:rPr lang="en-US" smtClean="0"/>
              <a:pPr/>
              <a:t>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1E98-8F32-41B2-B2DF-6944790147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66B94-024A-4FF9-917B-5416E6A56201}" type="datetimeFigureOut">
              <a:rPr lang="en-US" smtClean="0"/>
              <a:pPr/>
              <a:t>1/21/16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1E98-8F32-41B2-B2DF-6944790147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66B94-024A-4FF9-917B-5416E6A56201}" type="datetimeFigureOut">
              <a:rPr lang="en-US" smtClean="0"/>
              <a:pPr/>
              <a:t>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1E98-8F32-41B2-B2DF-6944790147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66B94-024A-4FF9-917B-5416E6A56201}" type="datetimeFigureOut">
              <a:rPr lang="en-US" smtClean="0"/>
              <a:pPr/>
              <a:t>1/21/16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1E98-8F32-41B2-B2DF-6944790147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66B94-024A-4FF9-917B-5416E6A56201}" type="datetimeFigureOut">
              <a:rPr lang="en-US" smtClean="0"/>
              <a:pPr/>
              <a:t>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1E98-8F32-41B2-B2DF-6944790147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66B94-024A-4FF9-917B-5416E6A56201}" type="datetimeFigureOut">
              <a:rPr lang="en-US" smtClean="0"/>
              <a:pPr/>
              <a:t>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1E98-8F32-41B2-B2DF-6944790147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66B94-024A-4FF9-917B-5416E6A56201}" type="datetimeFigureOut">
              <a:rPr lang="en-US" smtClean="0"/>
              <a:pPr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41E98-8F32-41B2-B2DF-6944790147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610600" y="108679"/>
            <a:ext cx="609600" cy="42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\\file1.shp" TargetMode="External"/><Relationship Id="rId4" Type="http://schemas.openxmlformats.org/officeDocument/2006/relationships/hyperlink" Target="file:///\\file2.shp" TargetMode="External"/><Relationship Id="rId5" Type="http://schemas.openxmlformats.org/officeDocument/2006/relationships/hyperlink" Target="file:///\\new1.shp" TargetMode="External"/><Relationship Id="rId6" Type="http://schemas.openxmlformats.org/officeDocument/2006/relationships/hyperlink" Target="file:///\\new.shp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052513"/>
            <a:ext cx="8137525" cy="4641850"/>
          </a:xfrm>
        </p:spPr>
        <p:txBody>
          <a:bodyPr/>
          <a:lstStyle/>
          <a:p>
            <a:pPr algn="ctr">
              <a:buNone/>
            </a:pPr>
            <a:endParaRPr lang="en-US" sz="4000" dirty="0" smtClean="0">
              <a:solidFill>
                <a:srgbClr val="003399"/>
              </a:solidFill>
            </a:endParaRPr>
          </a:p>
          <a:p>
            <a:pPr algn="ctr">
              <a:buNone/>
            </a:pPr>
            <a:r>
              <a:rPr lang="en-US" sz="4000" dirty="0" smtClean="0">
                <a:solidFill>
                  <a:srgbClr val="003399"/>
                </a:solidFill>
              </a:rPr>
              <a:t> </a:t>
            </a:r>
            <a:r>
              <a:rPr lang="en-US" sz="5400" dirty="0" smtClean="0">
                <a:solidFill>
                  <a:srgbClr val="003399"/>
                </a:solidFill>
              </a:rPr>
              <a:t>Presenting TSTL</a:t>
            </a:r>
            <a:endParaRPr lang="en-US" sz="5400" dirty="0">
              <a:solidFill>
                <a:srgbClr val="003399"/>
              </a:solidFill>
            </a:endParaRPr>
          </a:p>
          <a:p>
            <a:pPr algn="ctr">
              <a:buNone/>
            </a:pPr>
            <a:r>
              <a:rPr lang="en-US" sz="2800" dirty="0" smtClean="0">
                <a:solidFill>
                  <a:srgbClr val="003399"/>
                </a:solidFill>
              </a:rPr>
              <a:t>(and the Quest for One Test</a:t>
            </a:r>
            <a:br>
              <a:rPr lang="en-US" sz="2800" dirty="0" smtClean="0">
                <a:solidFill>
                  <a:srgbClr val="003399"/>
                </a:solidFill>
              </a:rPr>
            </a:br>
            <a:r>
              <a:rPr lang="en-US" sz="2800" dirty="0" smtClean="0">
                <a:solidFill>
                  <a:srgbClr val="003399"/>
                </a:solidFill>
              </a:rPr>
              <a:t>to Rule Them All)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003399"/>
                </a:solidFill>
              </a:rPr>
              <a:t> </a:t>
            </a:r>
          </a:p>
          <a:p>
            <a:pPr algn="ctr">
              <a:buNone/>
            </a:pPr>
            <a:endParaRPr lang="en-US" sz="2800" b="0" dirty="0" smtClean="0">
              <a:solidFill>
                <a:srgbClr val="003399"/>
              </a:solidFill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152194" y="5105400"/>
            <a:ext cx="2917241" cy="7234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>
              <a:lnSpc>
                <a:spcPct val="93000"/>
              </a:lnSpc>
              <a:buClr>
                <a:schemeClr val="hlink"/>
              </a:buClr>
              <a:buFont typeface="Wingdings" pitchFamily="2" charset="2"/>
              <a:buNone/>
            </a:pPr>
            <a:r>
              <a:rPr lang="en-US" sz="2200" b="0" dirty="0">
                <a:solidFill>
                  <a:schemeClr val="accent2"/>
                </a:solidFill>
              </a:rPr>
              <a:t>Alex </a:t>
            </a:r>
            <a:r>
              <a:rPr lang="en-US" sz="2200" b="0" dirty="0" smtClean="0">
                <a:solidFill>
                  <a:schemeClr val="accent2"/>
                </a:solidFill>
              </a:rPr>
              <a:t>Groce</a:t>
            </a:r>
          </a:p>
          <a:p>
            <a:pPr algn="ctr">
              <a:lnSpc>
                <a:spcPct val="93000"/>
              </a:lnSpc>
              <a:buClr>
                <a:schemeClr val="hlink"/>
              </a:buClr>
              <a:buFont typeface="Wingdings" pitchFamily="2" charset="2"/>
              <a:buNone/>
            </a:pPr>
            <a:r>
              <a:rPr lang="en-US" sz="2200" b="0" dirty="0" smtClean="0">
                <a:solidFill>
                  <a:schemeClr val="accent2"/>
                </a:solidFill>
              </a:rPr>
              <a:t>Oregon State University</a:t>
            </a:r>
            <a:endParaRPr lang="en-US" sz="2200" b="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Template Scripting Testing Language</a:t>
            </a:r>
            <a:endParaRPr lang="en-US" b="1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Template</a:t>
            </a:r>
          </a:p>
          <a:p>
            <a:pPr lvl="1"/>
            <a:r>
              <a:rPr lang="en-US" dirty="0" smtClean="0"/>
              <a:t>TSTL compiles to code in the language of the SUT</a:t>
            </a:r>
          </a:p>
          <a:p>
            <a:pPr lvl="1"/>
            <a:r>
              <a:rPr lang="en-US" dirty="0" smtClean="0"/>
              <a:t>So you can freely mix in “raw code”</a:t>
            </a:r>
          </a:p>
          <a:p>
            <a:r>
              <a:rPr lang="en-US" b="1" dirty="0" smtClean="0"/>
              <a:t>Scripting</a:t>
            </a:r>
          </a:p>
          <a:p>
            <a:pPr lvl="1"/>
            <a:r>
              <a:rPr lang="en-US" dirty="0" smtClean="0"/>
              <a:t>Expect the “host” language often will be a scripting language for concise, easy-to-read code</a:t>
            </a:r>
          </a:p>
          <a:p>
            <a:r>
              <a:rPr lang="en-US" b="1" dirty="0" smtClean="0"/>
              <a:t>Testing Language</a:t>
            </a:r>
          </a:p>
          <a:p>
            <a:pPr lvl="1"/>
            <a:r>
              <a:rPr lang="en-US" dirty="0" smtClean="0"/>
              <a:t>TSTL is only for defining valid test + properties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9808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Idea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TSTL harness describes structure of a test + properties (and perhaps logging)</a:t>
            </a:r>
          </a:p>
          <a:p>
            <a:endParaRPr lang="en-US" dirty="0"/>
          </a:p>
          <a:p>
            <a:r>
              <a:rPr lang="en-US" dirty="0" smtClean="0"/>
              <a:t>TSTL compiles this into a class that satisfies an abstract interface that allows a test generator to interact with the SUT as a (possibly infinite) graph</a:t>
            </a:r>
          </a:p>
          <a:p>
            <a:r>
              <a:rPr lang="en-US" dirty="0" smtClean="0"/>
              <a:t>Class allows reset, query of enabled transitions, performing actions, checking properties, setting logging levels, backtrack &amp; replay, delta-debugging, sandboxing, annotation of tests…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406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Trivial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5791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TSTL harness definition: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2000" dirty="0" smtClean="0">
                <a:latin typeface="Lucida Console"/>
                <a:cs typeface="Lucida Console"/>
              </a:rPr>
              <a:t>pool: &lt;</a:t>
            </a:r>
            <a:r>
              <a:rPr lang="en-US" sz="2000" dirty="0" err="1" smtClean="0">
                <a:latin typeface="Lucida Console"/>
                <a:cs typeface="Lucida Console"/>
              </a:rPr>
              <a:t>int</a:t>
            </a:r>
            <a:r>
              <a:rPr lang="en-US" sz="2000" dirty="0" smtClean="0">
                <a:latin typeface="Lucida Console"/>
                <a:cs typeface="Lucida Console"/>
              </a:rPr>
              <a:t>&gt; 1</a:t>
            </a:r>
          </a:p>
          <a:p>
            <a:pPr marL="0" indent="0">
              <a:buNone/>
            </a:pPr>
            <a:r>
              <a:rPr lang="en-US" sz="2000" dirty="0" smtClean="0">
                <a:latin typeface="Lucida Console"/>
                <a:cs typeface="Lucida Console"/>
              </a:rPr>
              <a:t>pool: &lt;list&gt; 1</a:t>
            </a:r>
          </a:p>
          <a:p>
            <a:pPr marL="0" indent="0">
              <a:buNone/>
            </a:pPr>
            <a:r>
              <a:rPr lang="en-US" sz="2000" dirty="0" smtClean="0">
                <a:latin typeface="Lucida Console"/>
                <a:cs typeface="Lucida Console"/>
              </a:rPr>
              <a:t>&lt;</a:t>
            </a:r>
            <a:r>
              <a:rPr lang="en-US" sz="2000" dirty="0" err="1" smtClean="0">
                <a:latin typeface="Lucida Console"/>
                <a:cs typeface="Lucida Console"/>
              </a:rPr>
              <a:t>int</a:t>
            </a:r>
            <a:r>
              <a:rPr lang="en-US" sz="2000" dirty="0" smtClean="0">
                <a:latin typeface="Lucida Console"/>
                <a:cs typeface="Lucida Console"/>
              </a:rPr>
              <a:t>&gt; := &lt;[1..2]&gt;</a:t>
            </a:r>
            <a:endParaRPr lang="en-US" sz="2000" dirty="0">
              <a:latin typeface="Lucida Console"/>
              <a:cs typeface="Lucida Console"/>
            </a:endParaRPr>
          </a:p>
          <a:p>
            <a:pPr marL="0" indent="0">
              <a:buNone/>
            </a:pPr>
            <a:r>
              <a:rPr lang="en-US" sz="2000" dirty="0" smtClean="0">
                <a:latin typeface="Lucida Console"/>
                <a:cs typeface="Lucida Console"/>
              </a:rPr>
              <a:t>&lt;list&gt; := []</a:t>
            </a:r>
          </a:p>
          <a:p>
            <a:pPr marL="0" indent="0">
              <a:buNone/>
            </a:pPr>
            <a:r>
              <a:rPr lang="en-US" sz="2000" dirty="0" smtClean="0">
                <a:latin typeface="Lucida Console"/>
                <a:cs typeface="Lucida Console"/>
              </a:rPr>
              <a:t>&lt;list&gt;.append(&lt;</a:t>
            </a:r>
            <a:r>
              <a:rPr lang="en-US" sz="2000" dirty="0" err="1" smtClean="0">
                <a:latin typeface="Lucida Console"/>
                <a:cs typeface="Lucida Console"/>
              </a:rPr>
              <a:t>int</a:t>
            </a:r>
            <a:r>
              <a:rPr lang="en-US" sz="2000" dirty="0" smtClean="0">
                <a:latin typeface="Lucida Console"/>
                <a:cs typeface="Lucida Console"/>
              </a:rPr>
              <a:t>&gt;)</a:t>
            </a:r>
          </a:p>
          <a:p>
            <a:pPr marL="0" indent="0">
              <a:buNone/>
            </a:pPr>
            <a:r>
              <a:rPr lang="en-US" sz="2000" dirty="0">
                <a:latin typeface="Lucida Console"/>
                <a:cs typeface="Lucida Console"/>
              </a:rPr>
              <a:t>p</a:t>
            </a:r>
            <a:r>
              <a:rPr lang="en-US" sz="2000" dirty="0" smtClean="0">
                <a:latin typeface="Lucida Console"/>
                <a:cs typeface="Lucida Console"/>
              </a:rPr>
              <a:t>roperty: </a:t>
            </a:r>
            <a:r>
              <a:rPr lang="en-US" sz="2000" dirty="0" err="1" smtClean="0">
                <a:latin typeface="Lucida Console"/>
                <a:cs typeface="Lucida Console"/>
              </a:rPr>
              <a:t>len</a:t>
            </a:r>
            <a:r>
              <a:rPr lang="en-US" sz="2000" dirty="0" smtClean="0">
                <a:latin typeface="Lucida Console"/>
                <a:cs typeface="Lucida Console"/>
              </a:rPr>
              <a:t>(&lt;list&gt;) &lt;= 20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Right Arrow 2"/>
          <p:cNvSpPr/>
          <p:nvPr/>
        </p:nvSpPr>
        <p:spPr>
          <a:xfrm>
            <a:off x="3505200" y="3048000"/>
            <a:ext cx="1066800" cy="762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867400" y="1752600"/>
            <a:ext cx="12192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(</a:t>
            </a:r>
            <a:r>
              <a:rPr lang="en-US" sz="1600" dirty="0" smtClean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sz="1600" dirty="0" smtClean="0">
                <a:ea typeface="Webdings"/>
                <a:cs typeface="Webdings"/>
                <a:sym typeface="Webdings"/>
              </a:rPr>
              <a:t>,</a:t>
            </a:r>
            <a:r>
              <a:rPr lang="en-US" sz="1600" dirty="0" smtClean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sz="1600" dirty="0">
                <a:sym typeface="Webdings"/>
              </a:rPr>
              <a:t>)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4495800" y="2743200"/>
            <a:ext cx="12192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</a:t>
            </a:r>
            <a:r>
              <a:rPr lang="en-US" dirty="0" smtClean="0">
                <a:ea typeface="Webdings"/>
                <a:cs typeface="Webdings"/>
                <a:sym typeface="Webdings"/>
              </a:rPr>
              <a:t>1,</a:t>
            </a:r>
            <a:r>
              <a:rPr lang="en-US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dirty="0">
                <a:sym typeface="Webdings"/>
              </a:rPr>
              <a:t>)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867400" y="2743200"/>
            <a:ext cx="12192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</a:t>
            </a:r>
            <a:r>
              <a:rPr lang="en-US" dirty="0" smtClean="0">
                <a:ea typeface="Webdings"/>
                <a:cs typeface="Webdings"/>
                <a:sym typeface="Webdings"/>
              </a:rPr>
              <a:t>2,</a:t>
            </a:r>
            <a:r>
              <a:rPr lang="en-US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dirty="0" smtClean="0">
                <a:sym typeface="Webdings"/>
              </a:rPr>
              <a:t>)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239000" y="2743200"/>
            <a:ext cx="12192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  <a:r>
              <a:rPr lang="en-US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dirty="0" smtClean="0">
                <a:ea typeface="Webdings"/>
                <a:cs typeface="Webdings"/>
                <a:sym typeface="Webdings"/>
              </a:rPr>
              <a:t>,[]</a:t>
            </a:r>
            <a:r>
              <a:rPr lang="en-US" dirty="0" smtClean="0">
                <a:sym typeface="Webdings"/>
              </a:rPr>
              <a:t>)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5105400" y="2209800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4"/>
            <a:endCxn id="8" idx="0"/>
          </p:cNvCxnSpPr>
          <p:nvPr/>
        </p:nvCxnSpPr>
        <p:spPr>
          <a:xfrm>
            <a:off x="6477000" y="22860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5"/>
            <a:endCxn id="9" idx="0"/>
          </p:cNvCxnSpPr>
          <p:nvPr/>
        </p:nvCxnSpPr>
        <p:spPr>
          <a:xfrm>
            <a:off x="6908052" y="2207885"/>
            <a:ext cx="940548" cy="5353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20596" y="2221468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nt0 = 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43600" y="2286000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nt0 = 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010400" y="2221468"/>
            <a:ext cx="88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list0= []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943600" y="3733800"/>
            <a:ext cx="12192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</a:t>
            </a:r>
            <a:r>
              <a:rPr lang="en-US" dirty="0" smtClean="0">
                <a:ea typeface="Webdings"/>
                <a:cs typeface="Webdings"/>
                <a:sym typeface="Webdings"/>
              </a:rPr>
              <a:t>1,[]</a:t>
            </a:r>
            <a:r>
              <a:rPr lang="en-US" dirty="0" smtClean="0">
                <a:sym typeface="Webdings"/>
              </a:rPr>
              <a:t>)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315200" y="3733800"/>
            <a:ext cx="12192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(2</a:t>
            </a:r>
            <a:r>
              <a:rPr lang="en-US" dirty="0" smtClean="0">
                <a:ea typeface="Webdings"/>
                <a:cs typeface="Webdings"/>
                <a:sym typeface="Webdings"/>
              </a:rPr>
              <a:t>,[]</a:t>
            </a:r>
            <a:r>
              <a:rPr lang="en-US" dirty="0" smtClean="0">
                <a:sym typeface="Webdings"/>
              </a:rPr>
              <a:t>)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9" idx="0"/>
          </p:cNvCxnSpPr>
          <p:nvPr/>
        </p:nvCxnSpPr>
        <p:spPr>
          <a:xfrm flipH="1">
            <a:off x="6553200" y="3200400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0" idx="0"/>
          </p:cNvCxnSpPr>
          <p:nvPr/>
        </p:nvCxnSpPr>
        <p:spPr>
          <a:xfrm>
            <a:off x="7924800" y="32766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68396" y="3212068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nt0 = 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391400" y="3276600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smtClean="0"/>
              <a:t>nt0 </a:t>
            </a:r>
            <a:r>
              <a:rPr lang="en-US" dirty="0" smtClean="0"/>
              <a:t>= 2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5943600" y="4724400"/>
            <a:ext cx="12192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</a:t>
            </a:r>
            <a:r>
              <a:rPr lang="en-US" dirty="0" smtClean="0">
                <a:ea typeface="Webdings"/>
                <a:cs typeface="Webdings"/>
                <a:sym typeface="Webdings"/>
              </a:rPr>
              <a:t>1,[1]</a:t>
            </a:r>
            <a:r>
              <a:rPr lang="en-US" dirty="0" smtClean="0">
                <a:sym typeface="Webdings"/>
              </a:rPr>
              <a:t>)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28" idx="0"/>
          </p:cNvCxnSpPr>
          <p:nvPr/>
        </p:nvCxnSpPr>
        <p:spPr>
          <a:xfrm>
            <a:off x="6553200" y="4267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4000" y="4267200"/>
            <a:ext cx="1852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list0.append(int0)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7239000" y="2743200"/>
            <a:ext cx="1219200" cy="53340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  <a:r>
              <a:rPr lang="en-US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US" dirty="0" smtClean="0">
                <a:ea typeface="Webdings"/>
                <a:cs typeface="Webdings"/>
                <a:sym typeface="Webdings"/>
              </a:rPr>
              <a:t>,[]</a:t>
            </a:r>
            <a:r>
              <a:rPr lang="en-US" dirty="0" smtClean="0">
                <a:sym typeface="Webdings"/>
              </a:rPr>
              <a:t>)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5943600" y="3733800"/>
            <a:ext cx="1219200" cy="53340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</a:t>
            </a:r>
            <a:r>
              <a:rPr lang="en-US" dirty="0" smtClean="0">
                <a:ea typeface="Webdings"/>
                <a:cs typeface="Webdings"/>
                <a:sym typeface="Webdings"/>
              </a:rPr>
              <a:t>1,[]</a:t>
            </a:r>
            <a:r>
              <a:rPr lang="en-US" dirty="0" smtClean="0">
                <a:sym typeface="Webdings"/>
              </a:rPr>
              <a:t>)</a:t>
            </a:r>
            <a:endParaRPr lang="en-US" dirty="0"/>
          </a:p>
        </p:txBody>
      </p:sp>
      <p:sp>
        <p:nvSpPr>
          <p:cNvPr id="33" name="Content Placeholder 9"/>
          <p:cNvSpPr txBox="1">
            <a:spLocks/>
          </p:cNvSpPr>
          <p:nvPr/>
        </p:nvSpPr>
        <p:spPr>
          <a:xfrm>
            <a:off x="1066800" y="4648200"/>
            <a:ext cx="5791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Access via API: </a:t>
            </a:r>
          </a:p>
          <a:p>
            <a:pPr marL="0" indent="0">
              <a:buFont typeface="Arial" pitchFamily="34" charset="0"/>
              <a:buNone/>
            </a:pPr>
            <a:endParaRPr lang="en-US" sz="1600" dirty="0" smtClean="0">
              <a:latin typeface="Lucida Console"/>
              <a:cs typeface="Lucida Console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600" dirty="0" err="1" smtClean="0">
                <a:latin typeface="Lucida Console"/>
                <a:cs typeface="Lucida Console"/>
              </a:rPr>
              <a:t>sut.restart</a:t>
            </a:r>
            <a:r>
              <a:rPr lang="en-US" sz="1600" dirty="0" smtClean="0">
                <a:latin typeface="Lucida Console"/>
                <a:cs typeface="Lucida Console"/>
              </a:rPr>
              <a:t>(), </a:t>
            </a:r>
            <a:r>
              <a:rPr lang="en-US" sz="1600" dirty="0" err="1" smtClean="0">
                <a:latin typeface="Lucida Console"/>
                <a:cs typeface="Lucida Console"/>
              </a:rPr>
              <a:t>sut.actions</a:t>
            </a:r>
            <a:r>
              <a:rPr lang="en-US" sz="1600" dirty="0" smtClean="0">
                <a:latin typeface="Lucida Console"/>
                <a:cs typeface="Lucida Console"/>
              </a:rPr>
              <a:t>(), </a:t>
            </a:r>
            <a:r>
              <a:rPr lang="en-US" sz="1600" dirty="0" err="1" smtClean="0">
                <a:latin typeface="Lucida Console"/>
                <a:cs typeface="Lucida Console"/>
              </a:rPr>
              <a:t>sut.check</a:t>
            </a:r>
            <a:r>
              <a:rPr lang="en-US" sz="1600" dirty="0" smtClean="0">
                <a:latin typeface="Lucida Console"/>
                <a:cs typeface="Lucida Console"/>
              </a:rPr>
              <a:t>()…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latin typeface="Lucida Console"/>
                <a:cs typeface="Lucida Console"/>
              </a:rPr>
              <a:t>a</a:t>
            </a:r>
            <a:r>
              <a:rPr lang="en-US" sz="1600" dirty="0" smtClean="0">
                <a:latin typeface="Lucida Console"/>
                <a:cs typeface="Lucida Console"/>
              </a:rPr>
              <a:t>ction = 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latin typeface="Lucida Console"/>
                <a:cs typeface="Lucida Console"/>
              </a:rPr>
              <a:t> </a:t>
            </a:r>
            <a:r>
              <a:rPr lang="en-US" sz="1600" dirty="0" smtClean="0">
                <a:latin typeface="Lucida Console"/>
                <a:cs typeface="Lucida Console"/>
              </a:rPr>
              <a:t> &lt;ID: </a:t>
            </a:r>
            <a:r>
              <a:rPr lang="en-US" sz="1600" dirty="0" err="1" smtClean="0">
                <a:latin typeface="Lucida Console"/>
                <a:cs typeface="Lucida Console"/>
              </a:rPr>
              <a:t>str</a:t>
            </a:r>
            <a:r>
              <a:rPr lang="en-US" sz="1600" dirty="0" smtClean="0">
                <a:latin typeface="Lucida Console"/>
                <a:cs typeface="Lucida Console"/>
              </a:rPr>
              <a:t> × guard: ()-&gt;</a:t>
            </a:r>
            <a:r>
              <a:rPr lang="en-US" sz="1600" dirty="0" err="1" smtClean="0">
                <a:latin typeface="Lucida Console"/>
                <a:cs typeface="Lucida Console"/>
              </a:rPr>
              <a:t>bool</a:t>
            </a:r>
            <a:r>
              <a:rPr lang="en-US" sz="1600" dirty="0" smtClean="0">
                <a:latin typeface="Lucida Console"/>
                <a:cs typeface="Lucida Console"/>
              </a:rPr>
              <a:t> × act: ()-&gt;()&gt; </a:t>
            </a:r>
          </a:p>
        </p:txBody>
      </p:sp>
    </p:spTree>
    <p:extLst>
      <p:ext uri="{BB962C8B-B14F-4D97-AF65-F5344CB8AC3E}">
        <p14:creationId xmlns:p14="http://schemas.microsoft.com/office/powerpoint/2010/main" val="2337719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9" grpId="0" animBg="1"/>
      <p:bldP spid="16" grpId="0"/>
      <p:bldP spid="17" grpId="0"/>
      <p:bldP spid="18" grpId="0"/>
      <p:bldP spid="19" grpId="0" animBg="1"/>
      <p:bldP spid="20" grpId="0" animBg="1"/>
      <p:bldP spid="23" grpId="0"/>
      <p:bldP spid="24" grpId="0"/>
      <p:bldP spid="28" grpId="0" animBg="1"/>
      <p:bldP spid="30" grpId="0"/>
      <p:bldP spid="31" grpId="1" animBg="1"/>
      <p:bldP spid="32" grpId="0" animBg="1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Very Non-Trivial Example:</a:t>
            </a:r>
            <a:br>
              <a:rPr lang="en-US" dirty="0" smtClean="0"/>
            </a:br>
            <a:r>
              <a:rPr lang="en-US" dirty="0" err="1" smtClean="0"/>
              <a:t>Esri</a:t>
            </a:r>
            <a:r>
              <a:rPr lang="en-US" dirty="0" smtClean="0"/>
              <a:t> </a:t>
            </a:r>
            <a:r>
              <a:rPr lang="en-US" dirty="0" err="1" smtClean="0"/>
              <a:t>ArcPy</a:t>
            </a:r>
            <a:endParaRPr lang="en-US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371600"/>
            <a:ext cx="8026400" cy="50736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3000"/>
              </a:lnSpc>
            </a:pPr>
            <a:r>
              <a:rPr lang="en-US" dirty="0" smtClean="0"/>
              <a:t>ArcGIS is most widely used Geographic Information System software platform</a:t>
            </a:r>
          </a:p>
          <a:p>
            <a:pPr eaLnBrk="1" hangingPunct="1">
              <a:lnSpc>
                <a:spcPct val="83000"/>
              </a:lnSpc>
            </a:pPr>
            <a:r>
              <a:rPr lang="en-US" dirty="0" err="1" smtClean="0"/>
              <a:t>ArcPy</a:t>
            </a:r>
            <a:r>
              <a:rPr lang="en-US" dirty="0" smtClean="0"/>
              <a:t> released with ArcGIS 10</a:t>
            </a:r>
          </a:p>
          <a:p>
            <a:pPr eaLnBrk="1" hangingPunct="1">
              <a:lnSpc>
                <a:spcPct val="83000"/>
              </a:lnSpc>
            </a:pPr>
            <a:r>
              <a:rPr lang="en-US" dirty="0" smtClean="0"/>
              <a:t>Allows scripting of ArcGIS functions in Python</a:t>
            </a:r>
          </a:p>
          <a:p>
            <a:pPr>
              <a:lnSpc>
                <a:spcPct val="83000"/>
              </a:lnSpc>
            </a:pPr>
            <a:r>
              <a:rPr lang="en-US" dirty="0" smtClean="0"/>
              <a:t>Large, complex Python library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Over 50,000 lines of code in Python + unknown but very large C++ code underlying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Calls to the ArcGIS engine to perform tasks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Dozens of classes, hundreds of functions</a:t>
            </a:r>
          </a:p>
          <a:p>
            <a:pPr lvl="1">
              <a:lnSpc>
                <a:spcPct val="83000"/>
              </a:lnSpc>
            </a:pPr>
            <a:endParaRPr lang="en-US" dirty="0"/>
          </a:p>
          <a:p>
            <a:pPr>
              <a:lnSpc>
                <a:spcPct val="83000"/>
              </a:lnSpc>
            </a:pPr>
            <a:r>
              <a:rPr lang="en-US" dirty="0" err="1" smtClean="0"/>
              <a:t>ArcPy</a:t>
            </a:r>
            <a:r>
              <a:rPr lang="en-US" dirty="0" smtClean="0"/>
              <a:t> is latest in a long line of ways to script/automate ArcGIS</a:t>
            </a:r>
          </a:p>
          <a:p>
            <a:pPr lvl="1">
              <a:lnSpc>
                <a:spcPct val="83000"/>
              </a:lnSpc>
            </a:pPr>
            <a:endParaRPr lang="en-US" dirty="0"/>
          </a:p>
          <a:p>
            <a:pPr lvl="1">
              <a:lnSpc>
                <a:spcPct val="83000"/>
              </a:lnSpc>
            </a:pPr>
            <a:endParaRPr lang="en-US" b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18" y="1814"/>
            <a:ext cx="1521581" cy="114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934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Automated</a:t>
            </a:r>
            <a:r>
              <a:rPr lang="en-US" dirty="0"/>
              <a:t> </a:t>
            </a:r>
            <a:r>
              <a:rPr lang="en-US" dirty="0" smtClean="0"/>
              <a:t>Test</a:t>
            </a:r>
            <a:br>
              <a:rPr lang="en-US" dirty="0" smtClean="0"/>
            </a:br>
            <a:r>
              <a:rPr lang="en-US" dirty="0" smtClean="0"/>
              <a:t>Generation for </a:t>
            </a:r>
            <a:r>
              <a:rPr lang="en-US" dirty="0" err="1" smtClean="0"/>
              <a:t>ArcPy</a:t>
            </a:r>
            <a:endParaRPr lang="en-US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371600"/>
            <a:ext cx="8026400" cy="5073650"/>
          </a:xfrm>
        </p:spPr>
        <p:txBody>
          <a:bodyPr>
            <a:normAutofit/>
          </a:bodyPr>
          <a:lstStyle/>
          <a:p>
            <a:pPr eaLnBrk="1" hangingPunct="1">
              <a:lnSpc>
                <a:spcPct val="83000"/>
              </a:lnSpc>
            </a:pPr>
            <a:r>
              <a:rPr lang="en-US" dirty="0" smtClean="0"/>
              <a:t>Build a system to find faults in </a:t>
            </a:r>
            <a:r>
              <a:rPr lang="en-US" dirty="0" err="1" smtClean="0"/>
              <a:t>ArcPy</a:t>
            </a:r>
            <a:endParaRPr lang="en-US" dirty="0" smtClean="0"/>
          </a:p>
          <a:p>
            <a:pPr lvl="1">
              <a:lnSpc>
                <a:spcPct val="83000"/>
              </a:lnSpc>
            </a:pPr>
            <a:r>
              <a:rPr lang="en-US" dirty="0" smtClean="0"/>
              <a:t>There </a:t>
            </a:r>
            <a:r>
              <a:rPr lang="en-US" i="1" dirty="0" smtClean="0"/>
              <a:t>are</a:t>
            </a:r>
            <a:r>
              <a:rPr lang="en-US" dirty="0" smtClean="0"/>
              <a:t> faults – every user has seen ArcGIS crash</a:t>
            </a:r>
            <a:endParaRPr lang="en-US" dirty="0"/>
          </a:p>
          <a:p>
            <a:pPr lvl="1">
              <a:lnSpc>
                <a:spcPct val="83000"/>
              </a:lnSpc>
            </a:pPr>
            <a:endParaRPr lang="en-US" dirty="0" smtClean="0"/>
          </a:p>
          <a:p>
            <a:pPr>
              <a:lnSpc>
                <a:spcPct val="83000"/>
              </a:lnSpc>
            </a:pPr>
            <a:r>
              <a:rPr lang="en-US" b="1" dirty="0" smtClean="0"/>
              <a:t>Usable</a:t>
            </a:r>
            <a:r>
              <a:rPr lang="en-US" dirty="0" smtClean="0"/>
              <a:t> testing: find </a:t>
            </a:r>
            <a:r>
              <a:rPr lang="en-US" dirty="0" err="1" smtClean="0"/>
              <a:t>ArcPy</a:t>
            </a:r>
            <a:r>
              <a:rPr lang="en-US" dirty="0" smtClean="0"/>
              <a:t> faults (and ArcGIS faults) without too much human effort or testing expertise</a:t>
            </a:r>
          </a:p>
          <a:p>
            <a:pPr lvl="1">
              <a:lnSpc>
                <a:spcPct val="83000"/>
              </a:lnSpc>
            </a:pPr>
            <a:endParaRPr lang="en-US" dirty="0" smtClean="0"/>
          </a:p>
          <a:p>
            <a:pPr>
              <a:lnSpc>
                <a:spcPct val="83000"/>
              </a:lnSpc>
            </a:pPr>
            <a:r>
              <a:rPr lang="en-US" b="1" dirty="0" smtClean="0"/>
              <a:t>Extensible</a:t>
            </a:r>
            <a:r>
              <a:rPr lang="en-US" dirty="0" smtClean="0"/>
              <a:t> testing: build a system that is a starting framework for future efforts to better test </a:t>
            </a:r>
            <a:r>
              <a:rPr lang="en-US" dirty="0" err="1" smtClean="0"/>
              <a:t>ArcPy</a:t>
            </a:r>
            <a:r>
              <a:rPr lang="en-US" dirty="0" smtClean="0"/>
              <a:t> / ArcGIS</a:t>
            </a:r>
          </a:p>
          <a:p>
            <a:pPr lvl="1">
              <a:lnSpc>
                <a:spcPct val="83000"/>
              </a:lnSpc>
            </a:pPr>
            <a:endParaRPr lang="en-US" dirty="0"/>
          </a:p>
          <a:p>
            <a:pPr lvl="1">
              <a:lnSpc>
                <a:spcPct val="83000"/>
              </a:lnSpc>
            </a:pPr>
            <a:endParaRPr lang="en-US" b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814"/>
            <a:ext cx="1676400" cy="1257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9" y="92529"/>
            <a:ext cx="1126671" cy="1126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3733800"/>
            <a:ext cx="1131737" cy="109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5577840"/>
            <a:ext cx="971550" cy="1165860"/>
          </a:xfrm>
          <a:prstGeom prst="rect">
            <a:avLst/>
          </a:prstGeom>
        </p:spPr>
      </p:pic>
      <p:pic>
        <p:nvPicPr>
          <p:cNvPr id="8" name="Picture 3" descr="C:\Users\alex\AppData\Local\Microsoft\Windows\Temporary Internet Files\Content.IE5\NX59TM9E\MC900441714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29600" y="1600200"/>
            <a:ext cx="670560" cy="670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0472438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Automated</a:t>
            </a:r>
            <a:r>
              <a:rPr lang="en-US"/>
              <a:t> </a:t>
            </a:r>
            <a:r>
              <a:rPr lang="en-US" smtClean="0"/>
              <a:t>Test</a:t>
            </a:r>
            <a:br>
              <a:rPr lang="en-US" smtClean="0"/>
            </a:br>
            <a:r>
              <a:rPr lang="en-US" smtClean="0"/>
              <a:t>Generation </a:t>
            </a:r>
            <a:r>
              <a:rPr lang="en-US" dirty="0" smtClean="0"/>
              <a:t>for </a:t>
            </a:r>
            <a:r>
              <a:rPr lang="en-US" dirty="0" err="1" smtClean="0"/>
              <a:t>ArcPy</a:t>
            </a:r>
            <a:endParaRPr lang="en-US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371600"/>
            <a:ext cx="8026400" cy="50736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3000"/>
              </a:lnSpc>
            </a:pPr>
            <a:endParaRPr lang="en-US" sz="3600" dirty="0" smtClean="0"/>
          </a:p>
          <a:p>
            <a:pPr eaLnBrk="1" hangingPunct="1">
              <a:lnSpc>
                <a:spcPct val="83000"/>
              </a:lnSpc>
            </a:pPr>
            <a:r>
              <a:rPr lang="en-US" sz="3600" dirty="0" smtClean="0"/>
              <a:t>TSTL implementation by a Penn State GIS MS student, with some advice/help</a:t>
            </a:r>
          </a:p>
          <a:p>
            <a:pPr eaLnBrk="1" hangingPunct="1">
              <a:lnSpc>
                <a:spcPct val="83000"/>
              </a:lnSpc>
            </a:pPr>
            <a:endParaRPr lang="en-US" sz="3600" dirty="0"/>
          </a:p>
          <a:p>
            <a:pPr eaLnBrk="1" hangingPunct="1">
              <a:lnSpc>
                <a:spcPct val="83000"/>
              </a:lnSpc>
            </a:pPr>
            <a:r>
              <a:rPr lang="en-US" sz="3600" dirty="0" smtClean="0"/>
              <a:t>Already discovered 5-6 crashing faults, undocumented restrictions on API usage, and so forth</a:t>
            </a:r>
          </a:p>
          <a:p>
            <a:pPr eaLnBrk="1" hangingPunct="1">
              <a:lnSpc>
                <a:spcPct val="83000"/>
              </a:lnSpc>
            </a:pPr>
            <a:endParaRPr lang="en-US" sz="3600" dirty="0"/>
          </a:p>
          <a:p>
            <a:pPr eaLnBrk="1" hangingPunct="1">
              <a:lnSpc>
                <a:spcPct val="83000"/>
              </a:lnSpc>
            </a:pPr>
            <a:r>
              <a:rPr lang="en-US" sz="3600" dirty="0" smtClean="0"/>
              <a:t>Some nice improvements to TSTL</a:t>
            </a:r>
            <a:br>
              <a:rPr lang="en-US" sz="3600" dirty="0" smtClean="0"/>
            </a:br>
            <a:r>
              <a:rPr lang="en-US" sz="3600" dirty="0" smtClean="0"/>
              <a:t>language and tools on the way</a:t>
            </a:r>
          </a:p>
          <a:p>
            <a:pPr lvl="1">
              <a:lnSpc>
                <a:spcPct val="83000"/>
              </a:lnSpc>
            </a:pPr>
            <a:endParaRPr lang="en-US" dirty="0"/>
          </a:p>
          <a:p>
            <a:pPr lvl="1">
              <a:lnSpc>
                <a:spcPct val="83000"/>
              </a:lnSpc>
            </a:pPr>
            <a:endParaRPr lang="en-US" b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814"/>
            <a:ext cx="1676400" cy="1257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9" y="92529"/>
            <a:ext cx="1126671" cy="1126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4572000"/>
            <a:ext cx="1131737" cy="109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5577840"/>
            <a:ext cx="971550" cy="1165860"/>
          </a:xfrm>
          <a:prstGeom prst="rect">
            <a:avLst/>
          </a:prstGeom>
        </p:spPr>
      </p:pic>
      <p:pic>
        <p:nvPicPr>
          <p:cNvPr id="8" name="Picture 3" descr="C:\Users\alex\AppData\Local\Microsoft\Windows\Temporary Internet Files\Content.IE5\NX59TM9E\MC900441714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29600" y="1600200"/>
            <a:ext cx="670560" cy="670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9930574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Very Simple TSTL for </a:t>
            </a:r>
            <a:r>
              <a:rPr lang="en-US" dirty="0" err="1" smtClean="0"/>
              <a:t>ArcPy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8458200" cy="5355313"/>
          </a:xfrm>
          <a:prstGeom prst="rect">
            <a:avLst/>
          </a:prstGeom>
          <a:noFill/>
          <a:ln w="15875"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/>
                <a:cs typeface="Lucida Console"/>
              </a:rPr>
              <a:t>﻿</a:t>
            </a:r>
            <a:r>
              <a:rPr lang="en-US" dirty="0" smtClean="0">
                <a:latin typeface="Lucida Console"/>
                <a:cs typeface="Lucida Console"/>
              </a:rPr>
              <a:t>@import </a:t>
            </a:r>
            <a:r>
              <a:rPr lang="en-US" dirty="0" err="1" smtClean="0">
                <a:latin typeface="Lucida Console"/>
                <a:cs typeface="Lucida Console"/>
              </a:rPr>
              <a:t>arcpy</a:t>
            </a:r>
            <a:endParaRPr lang="en-US" dirty="0" smtClean="0">
              <a:latin typeface="Lucida Console"/>
              <a:cs typeface="Lucida Console"/>
            </a:endParaRPr>
          </a:p>
          <a:p>
            <a:r>
              <a:rPr lang="en-US" dirty="0" smtClean="0">
                <a:latin typeface="Lucida Console"/>
                <a:cs typeface="Lucida Console"/>
              </a:rPr>
              <a:t>@from </a:t>
            </a:r>
            <a:r>
              <a:rPr lang="en-US" dirty="0" err="1" smtClean="0">
                <a:latin typeface="Lucida Console"/>
                <a:cs typeface="Lucida Console"/>
              </a:rPr>
              <a:t>arcpy</a:t>
            </a:r>
            <a:r>
              <a:rPr lang="en-US" dirty="0" smtClean="0">
                <a:latin typeface="Lucida Console"/>
                <a:cs typeface="Lucida Console"/>
              </a:rPr>
              <a:t> import </a:t>
            </a:r>
            <a:r>
              <a:rPr lang="en-US" dirty="0" err="1" smtClean="0">
                <a:latin typeface="Lucida Console"/>
                <a:cs typeface="Lucida Console"/>
              </a:rPr>
              <a:t>ExecuteError</a:t>
            </a:r>
            <a:endParaRPr lang="en-US" dirty="0" smtClean="0">
              <a:latin typeface="Lucida Console"/>
              <a:cs typeface="Lucida Console"/>
            </a:endParaRPr>
          </a:p>
          <a:p>
            <a:endParaRPr lang="en-US" dirty="0">
              <a:latin typeface="Lucida Console"/>
              <a:cs typeface="Lucida Console"/>
            </a:endParaRPr>
          </a:p>
          <a:p>
            <a:r>
              <a:rPr lang="en-US" dirty="0" smtClean="0">
                <a:latin typeface="Lucida Console"/>
                <a:cs typeface="Lucida Console"/>
              </a:rPr>
              <a:t>pools: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smtClean="0">
                <a:latin typeface="Lucida Console"/>
                <a:cs typeface="Lucida Console"/>
              </a:rPr>
              <a:t>&lt;</a:t>
            </a:r>
            <a:r>
              <a:rPr lang="en-US" dirty="0" err="1" smtClean="0">
                <a:latin typeface="Lucida Console"/>
                <a:cs typeface="Lucida Console"/>
              </a:rPr>
              <a:t>shapefile</a:t>
            </a:r>
            <a:r>
              <a:rPr lang="en-US" dirty="0" smtClean="0">
                <a:latin typeface="Lucida Console"/>
                <a:cs typeface="Lucida Console"/>
              </a:rPr>
              <a:t>&gt; 2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smtClean="0">
                <a:latin typeface="Lucida Console"/>
                <a:cs typeface="Lucida Console"/>
              </a:rPr>
              <a:t>&lt;out&gt; 2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	&lt;</a:t>
            </a:r>
            <a:r>
              <a:rPr lang="en-US" dirty="0" err="1" smtClean="0">
                <a:latin typeface="Lucida Console"/>
                <a:cs typeface="Lucida Console"/>
              </a:rPr>
              <a:t>amt</a:t>
            </a:r>
            <a:r>
              <a:rPr lang="en-US" dirty="0" smtClean="0">
                <a:latin typeface="Lucida Console"/>
                <a:cs typeface="Lucida Console"/>
              </a:rPr>
              <a:t>&gt; 2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smtClean="0">
                <a:latin typeface="Lucida Console"/>
                <a:cs typeface="Lucida Console"/>
              </a:rPr>
              <a:t>&lt;</a:t>
            </a:r>
            <a:r>
              <a:rPr lang="en-US" dirty="0" err="1" smtClean="0">
                <a:latin typeface="Lucida Console"/>
                <a:cs typeface="Lucida Console"/>
              </a:rPr>
              <a:t>dist</a:t>
            </a:r>
            <a:r>
              <a:rPr lang="en-US" dirty="0" smtClean="0">
                <a:latin typeface="Lucida Console"/>
                <a:cs typeface="Lucida Console"/>
              </a:rPr>
              <a:t>&gt; 2</a:t>
            </a:r>
            <a:endParaRPr lang="en-US" dirty="0"/>
          </a:p>
          <a:p>
            <a:r>
              <a:rPr lang="en-US" dirty="0">
                <a:latin typeface="Lucida Console"/>
                <a:cs typeface="Lucida Console"/>
              </a:rPr>
              <a:t>a</a:t>
            </a:r>
            <a:r>
              <a:rPr lang="en-US" dirty="0" smtClean="0">
                <a:latin typeface="Lucida Console"/>
                <a:cs typeface="Lucida Console"/>
              </a:rPr>
              <a:t>ctions: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smtClean="0">
                <a:latin typeface="Lucida Console"/>
                <a:cs typeface="Lucida Console"/>
              </a:rPr>
              <a:t>&lt;</a:t>
            </a:r>
            <a:r>
              <a:rPr lang="en-US" dirty="0" err="1" smtClean="0">
                <a:latin typeface="Lucida Console"/>
                <a:cs typeface="Lucida Console"/>
              </a:rPr>
              <a:t>shapefile</a:t>
            </a:r>
            <a:r>
              <a:rPr lang="en-US" dirty="0" smtClean="0">
                <a:latin typeface="Lucida Console"/>
                <a:cs typeface="Lucida Console"/>
              </a:rPr>
              <a:t>&gt; := </a:t>
            </a:r>
            <a:r>
              <a:rPr lang="en-US" dirty="0" err="1" smtClean="0">
                <a:latin typeface="Lucida Console"/>
                <a:cs typeface="Lucida Console"/>
              </a:rPr>
              <a:t>arcpy.env.workspace</a:t>
            </a:r>
            <a:r>
              <a:rPr lang="en-US" dirty="0" smtClean="0">
                <a:latin typeface="Lucida Console"/>
                <a:cs typeface="Lucida Console"/>
              </a:rPr>
              <a:t> + </a:t>
            </a:r>
            <a:r>
              <a:rPr lang="en-US" dirty="0" smtClean="0">
                <a:latin typeface="Lucida Console"/>
                <a:cs typeface="Lucida Console"/>
                <a:hlinkClick r:id="rId3" action="ppaction://hlinkfile"/>
              </a:rPr>
              <a:t>“\\file1.shp</a:t>
            </a:r>
            <a:r>
              <a:rPr lang="en-US" dirty="0" smtClean="0">
                <a:latin typeface="Lucida Console"/>
                <a:cs typeface="Lucida Console"/>
              </a:rPr>
              <a:t>”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	&lt;</a:t>
            </a:r>
            <a:r>
              <a:rPr lang="en-US" dirty="0" err="1" smtClean="0">
                <a:latin typeface="Lucida Console"/>
                <a:cs typeface="Lucida Console"/>
              </a:rPr>
              <a:t>shapefile</a:t>
            </a:r>
            <a:r>
              <a:rPr lang="en-US" dirty="0" smtClean="0">
                <a:latin typeface="Lucida Console"/>
                <a:cs typeface="Lucida Console"/>
              </a:rPr>
              <a:t>&gt; := </a:t>
            </a:r>
            <a:r>
              <a:rPr lang="en-US" dirty="0" err="1" smtClean="0">
                <a:latin typeface="Lucida Console"/>
                <a:cs typeface="Lucida Console"/>
              </a:rPr>
              <a:t>arcpy.env.workspace</a:t>
            </a:r>
            <a:r>
              <a:rPr lang="en-US" dirty="0" smtClean="0">
                <a:latin typeface="Lucida Console"/>
                <a:cs typeface="Lucida Console"/>
              </a:rPr>
              <a:t> + </a:t>
            </a:r>
            <a:r>
              <a:rPr lang="en-US" dirty="0" smtClean="0">
                <a:latin typeface="Lucida Console"/>
                <a:cs typeface="Lucida Console"/>
                <a:hlinkClick r:id="rId4" action="ppaction://hlinkfile"/>
              </a:rPr>
              <a:t>“\\file2.shp</a:t>
            </a:r>
            <a:r>
              <a:rPr lang="en-US" dirty="0" smtClean="0">
                <a:latin typeface="Lucida Console"/>
                <a:cs typeface="Lucida Console"/>
              </a:rPr>
              <a:t>”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smtClean="0">
                <a:latin typeface="Lucida Console"/>
                <a:cs typeface="Lucida Console"/>
              </a:rPr>
              <a:t>&lt;out&gt; := </a:t>
            </a:r>
            <a:r>
              <a:rPr lang="en-US" dirty="0" err="1" smtClean="0">
                <a:latin typeface="Lucida Console"/>
                <a:cs typeface="Lucida Console"/>
              </a:rPr>
              <a:t>arcpy.env.workspace</a:t>
            </a:r>
            <a:r>
              <a:rPr lang="en-US" dirty="0" smtClean="0">
                <a:latin typeface="Lucida Console"/>
                <a:cs typeface="Lucida Console"/>
              </a:rPr>
              <a:t> + </a:t>
            </a:r>
            <a:r>
              <a:rPr lang="en-US" dirty="0" smtClean="0">
                <a:latin typeface="Lucida Console"/>
                <a:cs typeface="Lucida Console"/>
                <a:hlinkClick r:id="rId5" action="ppaction://hlinkfile"/>
              </a:rPr>
              <a:t>“\\new1.shp</a:t>
            </a:r>
            <a:r>
              <a:rPr lang="en-US" dirty="0" smtClean="0">
                <a:latin typeface="Lucida Console"/>
                <a:cs typeface="Lucida Console"/>
              </a:rPr>
              <a:t>”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	&lt;</a:t>
            </a:r>
            <a:r>
              <a:rPr lang="en-US" dirty="0">
                <a:latin typeface="Lucida Console"/>
                <a:cs typeface="Lucida Console"/>
              </a:rPr>
              <a:t>out&gt; := </a:t>
            </a:r>
            <a:r>
              <a:rPr lang="en-US" dirty="0" err="1">
                <a:latin typeface="Lucida Console"/>
                <a:cs typeface="Lucida Console"/>
              </a:rPr>
              <a:t>arcpy.env.workspace</a:t>
            </a:r>
            <a:r>
              <a:rPr lang="en-US" dirty="0">
                <a:latin typeface="Lucida Console"/>
                <a:cs typeface="Lucida Console"/>
              </a:rPr>
              <a:t> + </a:t>
            </a:r>
            <a:r>
              <a:rPr lang="en-US" dirty="0">
                <a:latin typeface="Lucida Console"/>
                <a:cs typeface="Lucida Console"/>
                <a:hlinkClick r:id="rId6" action="ppaction://hlinkfile"/>
              </a:rPr>
              <a:t>“\\</a:t>
            </a:r>
            <a:r>
              <a:rPr lang="en-US" dirty="0" smtClean="0">
                <a:latin typeface="Lucida Console"/>
                <a:cs typeface="Lucida Console"/>
                <a:hlinkClick r:id="rId6" action="ppaction://hlinkfile"/>
              </a:rPr>
              <a:t>new2.shp</a:t>
            </a:r>
            <a:r>
              <a:rPr lang="en-US" dirty="0" smtClean="0">
                <a:latin typeface="Lucida Console"/>
                <a:cs typeface="Lucida Console"/>
              </a:rPr>
              <a:t>”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	&lt;</a:t>
            </a:r>
            <a:r>
              <a:rPr lang="en-US" dirty="0" err="1" smtClean="0">
                <a:latin typeface="Lucida Console"/>
                <a:cs typeface="Lucida Console"/>
              </a:rPr>
              <a:t>amt</a:t>
            </a:r>
            <a:r>
              <a:rPr lang="en-US" dirty="0" smtClean="0">
                <a:latin typeface="Lucida Console"/>
                <a:cs typeface="Lucida Console"/>
              </a:rPr>
              <a:t>&gt; := &lt;[1..50]&gt;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smtClean="0">
                <a:latin typeface="Lucida Console"/>
                <a:cs typeface="Lucida Console"/>
              </a:rPr>
              <a:t>&lt;</a:t>
            </a:r>
            <a:r>
              <a:rPr lang="en-US" dirty="0" err="1" smtClean="0">
                <a:latin typeface="Lucida Console"/>
                <a:cs typeface="Lucida Console"/>
              </a:rPr>
              <a:t>dist</a:t>
            </a:r>
            <a:r>
              <a:rPr lang="en-US" dirty="0" smtClean="0">
                <a:latin typeface="Lucida Console"/>
                <a:cs typeface="Lucida Console"/>
              </a:rPr>
              <a:t>&gt; := </a:t>
            </a:r>
            <a:r>
              <a:rPr lang="en-US" dirty="0" err="1" smtClean="0">
                <a:latin typeface="Lucida Console"/>
                <a:cs typeface="Lucida Console"/>
              </a:rPr>
              <a:t>str</a:t>
            </a:r>
            <a:r>
              <a:rPr lang="en-US" dirty="0" smtClean="0">
                <a:latin typeface="Lucida Console"/>
                <a:cs typeface="Lucida Console"/>
              </a:rPr>
              <a:t>(&lt;</a:t>
            </a:r>
            <a:r>
              <a:rPr lang="en-US" dirty="0" err="1" smtClean="0">
                <a:latin typeface="Lucida Console"/>
                <a:cs typeface="Lucida Console"/>
              </a:rPr>
              <a:t>amt</a:t>
            </a:r>
            <a:r>
              <a:rPr lang="en-US" dirty="0" smtClean="0">
                <a:latin typeface="Lucida Console"/>
                <a:cs typeface="Lucida Console"/>
              </a:rPr>
              <a:t>&gt;) + “ Feet”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smtClean="0">
                <a:latin typeface="Lucida Console"/>
                <a:cs typeface="Lucida Console"/>
              </a:rPr>
              <a:t>&lt;</a:t>
            </a:r>
            <a:r>
              <a:rPr lang="en-US" dirty="0" err="1" smtClean="0">
                <a:latin typeface="Lucida Console"/>
                <a:cs typeface="Lucida Console"/>
              </a:rPr>
              <a:t>dist</a:t>
            </a:r>
            <a:r>
              <a:rPr lang="en-US" dirty="0" smtClean="0">
                <a:latin typeface="Lucida Console"/>
                <a:cs typeface="Lucida Console"/>
              </a:rPr>
              <a:t>&gt; := </a:t>
            </a:r>
            <a:r>
              <a:rPr lang="en-US" dirty="0" err="1" smtClean="0">
                <a:latin typeface="Lucida Console"/>
                <a:cs typeface="Lucida Console"/>
              </a:rPr>
              <a:t>str</a:t>
            </a:r>
            <a:r>
              <a:rPr lang="en-US" dirty="0" smtClean="0">
                <a:latin typeface="Lucida Console"/>
                <a:cs typeface="Lucida Console"/>
              </a:rPr>
              <a:t>(&lt;</a:t>
            </a:r>
            <a:r>
              <a:rPr lang="en-US" dirty="0" err="1" smtClean="0">
                <a:latin typeface="Lucida Console"/>
                <a:cs typeface="Lucida Console"/>
              </a:rPr>
              <a:t>amt</a:t>
            </a:r>
            <a:r>
              <a:rPr lang="en-US" dirty="0" smtClean="0">
                <a:latin typeface="Lucida Console"/>
                <a:cs typeface="Lucida Console"/>
              </a:rPr>
              <a:t>&gt;) + “ Meters”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smtClean="0">
                <a:latin typeface="Lucida Console"/>
                <a:cs typeface="Lucida Console"/>
              </a:rPr>
              <a:t>{</a:t>
            </a:r>
            <a:r>
              <a:rPr lang="en-US" dirty="0" err="1" smtClean="0">
                <a:latin typeface="Lucida Console"/>
                <a:cs typeface="Lucida Console"/>
              </a:rPr>
              <a:t>ExecuteError</a:t>
            </a:r>
            <a:r>
              <a:rPr lang="en-US" dirty="0" smtClean="0">
                <a:latin typeface="Lucida Console"/>
                <a:cs typeface="Lucida Console"/>
              </a:rPr>
              <a:t>} </a:t>
            </a:r>
            <a:r>
              <a:rPr lang="en-US" dirty="0" err="1" smtClean="0">
                <a:latin typeface="Lucida Console"/>
                <a:cs typeface="Lucida Console"/>
              </a:rPr>
              <a:t>arcpy.Buffer_analysis</a:t>
            </a:r>
            <a:r>
              <a:rPr lang="en-US" dirty="0" smtClean="0">
                <a:latin typeface="Lucida Console"/>
                <a:cs typeface="Lucida Console"/>
              </a:rPr>
              <a:t>(&lt;</a:t>
            </a:r>
            <a:r>
              <a:rPr lang="en-US" dirty="0" err="1" smtClean="0">
                <a:latin typeface="Lucida Console"/>
                <a:cs typeface="Lucida Console"/>
              </a:rPr>
              <a:t>shapefile</a:t>
            </a:r>
            <a:r>
              <a:rPr lang="en-US" dirty="0" smtClean="0">
                <a:latin typeface="Lucida Console"/>
                <a:cs typeface="Lucida Console"/>
              </a:rPr>
              <a:t>&gt;,</a:t>
            </a:r>
          </a:p>
          <a:p>
            <a:r>
              <a:rPr lang="en-US" dirty="0">
                <a:latin typeface="Lucida Console"/>
                <a:cs typeface="Lucida Console"/>
              </a:rPr>
              <a:t>	</a:t>
            </a:r>
            <a:r>
              <a:rPr lang="en-US" dirty="0" smtClean="0">
                <a:latin typeface="Lucida Console"/>
                <a:cs typeface="Lucida Console"/>
              </a:rPr>
              <a:t>			&lt;out&gt;, &lt;</a:t>
            </a:r>
            <a:r>
              <a:rPr lang="en-US" dirty="0" err="1" smtClean="0">
                <a:latin typeface="Lucida Console"/>
                <a:cs typeface="Lucida Console"/>
              </a:rPr>
              <a:t>dist</a:t>
            </a:r>
            <a:r>
              <a:rPr lang="en-US" dirty="0" smtClean="0">
                <a:latin typeface="Lucida Console"/>
                <a:cs typeface="Lucida Console"/>
              </a:rPr>
              <a:t>&gt;)</a:t>
            </a:r>
          </a:p>
          <a:p>
            <a:endParaRPr lang="en-US" dirty="0" smtClean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786033721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Building </a:t>
            </a:r>
            <a:r>
              <a:rPr lang="en-US" dirty="0" err="1" smtClean="0"/>
              <a:t>arcpy.tstl</a:t>
            </a:r>
            <a:endParaRPr lang="en-US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371600"/>
            <a:ext cx="8026400" cy="5073650"/>
          </a:xfrm>
        </p:spPr>
        <p:txBody>
          <a:bodyPr>
            <a:normAutofit/>
          </a:bodyPr>
          <a:lstStyle/>
          <a:p>
            <a:pPr eaLnBrk="1" hangingPunct="1">
              <a:lnSpc>
                <a:spcPct val="83000"/>
              </a:lnSpc>
            </a:pPr>
            <a:r>
              <a:rPr lang="en-US" dirty="0" smtClean="0"/>
              <a:t>First choose an </a:t>
            </a:r>
            <a:r>
              <a:rPr lang="en-US" dirty="0" err="1" smtClean="0"/>
              <a:t>ArcPy</a:t>
            </a:r>
            <a:r>
              <a:rPr lang="en-US" dirty="0" smtClean="0"/>
              <a:t> function to call, and determine parameters it needs:</a:t>
            </a:r>
            <a:endParaRPr lang="en-US" dirty="0"/>
          </a:p>
          <a:p>
            <a:pPr eaLnBrk="1" hangingPunct="1">
              <a:lnSpc>
                <a:spcPct val="83000"/>
              </a:lnSpc>
            </a:pPr>
            <a:endParaRPr lang="en-US" dirty="0" smtClean="0"/>
          </a:p>
          <a:p>
            <a:pPr marL="0" indent="0" eaLnBrk="1" hangingPunct="1">
              <a:lnSpc>
                <a:spcPct val="83000"/>
              </a:lnSpc>
              <a:buNone/>
            </a:pPr>
            <a:endParaRPr lang="en-US" dirty="0" smtClean="0"/>
          </a:p>
          <a:p>
            <a:pPr eaLnBrk="1" hangingPunct="1">
              <a:lnSpc>
                <a:spcPct val="83000"/>
              </a:lnSpc>
            </a:pPr>
            <a:r>
              <a:rPr lang="en-US" dirty="0" smtClean="0"/>
              <a:t>For this example, will need pools for </a:t>
            </a:r>
            <a:r>
              <a:rPr lang="en-US" i="1" dirty="0" err="1" smtClean="0"/>
              <a:t>classorlayerlist</a:t>
            </a:r>
            <a:r>
              <a:rPr lang="en-US" i="1" dirty="0" smtClean="0"/>
              <a:t>, </a:t>
            </a:r>
            <a:r>
              <a:rPr lang="en-US" i="1" dirty="0" err="1" smtClean="0"/>
              <a:t>featureclass</a:t>
            </a:r>
            <a:r>
              <a:rPr lang="en-US" i="1" dirty="0" smtClean="0"/>
              <a:t>, </a:t>
            </a:r>
            <a:r>
              <a:rPr lang="en-US" i="1" dirty="0" err="1" smtClean="0"/>
              <a:t>joinattributes</a:t>
            </a:r>
            <a:r>
              <a:rPr lang="en-US" dirty="0" smtClean="0"/>
              <a:t>, and </a:t>
            </a:r>
            <a:r>
              <a:rPr lang="en-US" i="1" dirty="0" err="1" smtClean="0"/>
              <a:t>dist</a:t>
            </a:r>
            <a:r>
              <a:rPr lang="en-US" dirty="0" smtClean="0"/>
              <a:t>, which may also need other pools</a:t>
            </a:r>
            <a:endParaRPr lang="en-US" dirty="0"/>
          </a:p>
          <a:p>
            <a:pPr eaLnBrk="1" hangingPunct="1">
              <a:lnSpc>
                <a:spcPct val="83000"/>
              </a:lnSpc>
            </a:pPr>
            <a:r>
              <a:rPr lang="en-US" dirty="0" smtClean="0"/>
              <a:t>For example: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105400"/>
            <a:ext cx="8382000" cy="646331"/>
          </a:xfrm>
          <a:prstGeom prst="rect">
            <a:avLst/>
          </a:prstGeom>
          <a:noFill/>
          <a:ln w="15875"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/>
                <a:cs typeface="Lucida Console"/>
              </a:rPr>
              <a:t>&lt;</a:t>
            </a:r>
            <a:r>
              <a:rPr lang="en-US" dirty="0" err="1">
                <a:latin typeface="Lucida Console"/>
                <a:cs typeface="Lucida Console"/>
              </a:rPr>
              <a:t>classorlayerlist</a:t>
            </a:r>
            <a:r>
              <a:rPr lang="en-US" dirty="0">
                <a:latin typeface="Lucida Console"/>
                <a:cs typeface="Lucida Console"/>
              </a:rPr>
              <a:t>&gt; := []</a:t>
            </a:r>
          </a:p>
          <a:p>
            <a:r>
              <a:rPr lang="en-US" dirty="0">
                <a:latin typeface="Lucida Console"/>
                <a:cs typeface="Lucida Console"/>
              </a:rPr>
              <a:t>&lt;</a:t>
            </a:r>
            <a:r>
              <a:rPr lang="en-US" dirty="0" err="1">
                <a:latin typeface="Lucida Console"/>
                <a:cs typeface="Lucida Console"/>
              </a:rPr>
              <a:t>classorlayerlist</a:t>
            </a:r>
            <a:r>
              <a:rPr lang="en-US" dirty="0">
                <a:latin typeface="Lucida Console"/>
                <a:cs typeface="Lucida Console"/>
              </a:rPr>
              <a:t>&gt;.append(&lt;</a:t>
            </a:r>
            <a:r>
              <a:rPr lang="en-US" dirty="0" err="1">
                <a:latin typeface="Lucida Console"/>
                <a:cs typeface="Lucida Console"/>
              </a:rPr>
              <a:t>classorlayer</a:t>
            </a:r>
            <a:r>
              <a:rPr lang="en-US" dirty="0">
                <a:latin typeface="Lucida Console"/>
                <a:cs typeface="Lucida Console"/>
              </a:rPr>
              <a:t>&gt;)</a:t>
            </a:r>
            <a:endParaRPr lang="en-US" dirty="0" smtClean="0">
              <a:latin typeface="Lucida Console"/>
              <a:cs typeface="Lucida Conso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286000"/>
            <a:ext cx="8382000" cy="923330"/>
          </a:xfrm>
          <a:prstGeom prst="rect">
            <a:avLst/>
          </a:prstGeom>
          <a:noFill/>
          <a:ln w="15875"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{</a:t>
            </a:r>
            <a:r>
              <a:rPr lang="en-US" dirty="0" err="1" smtClean="0">
                <a:latin typeface="Lucida Console"/>
                <a:cs typeface="Lucida Console"/>
              </a:rPr>
              <a:t>ExecuteError</a:t>
            </a:r>
            <a:r>
              <a:rPr lang="en-US" dirty="0" smtClean="0">
                <a:latin typeface="Lucida Console"/>
                <a:cs typeface="Lucida Console"/>
              </a:rPr>
              <a:t>} </a:t>
            </a:r>
            <a:r>
              <a:rPr lang="en-US" dirty="0" err="1" smtClean="0">
                <a:latin typeface="Lucida Console"/>
                <a:cs typeface="Lucida Console"/>
              </a:rPr>
              <a:t>arcpy.Intersect_analysis</a:t>
            </a:r>
            <a:r>
              <a:rPr lang="en-US" dirty="0" smtClean="0">
                <a:latin typeface="Lucida Console"/>
                <a:cs typeface="Lucida Console"/>
              </a:rPr>
              <a:t>(</a:t>
            </a:r>
            <a:r>
              <a:rPr lang="en-US" dirty="0">
                <a:latin typeface="Lucida Console"/>
                <a:cs typeface="Lucida Console"/>
              </a:rPr>
              <a:t>&lt;</a:t>
            </a:r>
            <a:r>
              <a:rPr lang="en-US" dirty="0" err="1">
                <a:latin typeface="Lucida Console"/>
                <a:cs typeface="Lucida Console"/>
              </a:rPr>
              <a:t>classorlayerlist</a:t>
            </a:r>
            <a:r>
              <a:rPr lang="en-US" dirty="0">
                <a:latin typeface="Lucida Console"/>
                <a:cs typeface="Lucida Console"/>
              </a:rPr>
              <a:t>&gt;</a:t>
            </a:r>
            <a:r>
              <a:rPr lang="en-US" dirty="0" smtClean="0">
                <a:latin typeface="Lucida Console"/>
                <a:cs typeface="Lucida Console"/>
              </a:rPr>
              <a:t>,</a:t>
            </a:r>
          </a:p>
          <a:p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  &lt;</a:t>
            </a:r>
            <a:r>
              <a:rPr lang="en-US" dirty="0" err="1" smtClean="0">
                <a:latin typeface="Lucida Console"/>
                <a:cs typeface="Lucida Console"/>
              </a:rPr>
              <a:t>featureclass</a:t>
            </a:r>
            <a:r>
              <a:rPr lang="en-US" dirty="0">
                <a:latin typeface="Lucida Console"/>
                <a:cs typeface="Lucida Console"/>
              </a:rPr>
              <a:t>&gt;</a:t>
            </a:r>
            <a:r>
              <a:rPr lang="en-US" dirty="0" smtClean="0">
                <a:latin typeface="Lucida Console"/>
                <a:cs typeface="Lucida Console"/>
              </a:rPr>
              <a:t>, </a:t>
            </a:r>
            <a:r>
              <a:rPr lang="en-US" dirty="0" err="1" smtClean="0">
                <a:latin typeface="Lucida Console"/>
                <a:cs typeface="Lucida Console"/>
              </a:rPr>
              <a:t>join_attributes</a:t>
            </a:r>
            <a:r>
              <a:rPr lang="en-US" dirty="0">
                <a:latin typeface="Lucida Console"/>
                <a:cs typeface="Lucida Console"/>
              </a:rPr>
              <a:t>=&lt;</a:t>
            </a:r>
            <a:r>
              <a:rPr lang="en-US" dirty="0" err="1">
                <a:latin typeface="Lucida Console"/>
                <a:cs typeface="Lucida Console"/>
              </a:rPr>
              <a:t>joinattributes</a:t>
            </a:r>
            <a:r>
              <a:rPr lang="en-US" dirty="0">
                <a:latin typeface="Lucida Console"/>
                <a:cs typeface="Lucida Console"/>
              </a:rPr>
              <a:t>&gt;</a:t>
            </a:r>
            <a:r>
              <a:rPr lang="en-US" dirty="0" smtClean="0">
                <a:latin typeface="Lucida Console"/>
                <a:cs typeface="Lucida Console"/>
              </a:rPr>
              <a:t>,</a:t>
            </a:r>
          </a:p>
          <a:p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  </a:t>
            </a:r>
            <a:r>
              <a:rPr lang="en-US" dirty="0" err="1" smtClean="0">
                <a:latin typeface="Lucida Console"/>
                <a:cs typeface="Lucida Console"/>
              </a:rPr>
              <a:t>cluster_tolerance</a:t>
            </a:r>
            <a:r>
              <a:rPr lang="en-US" dirty="0">
                <a:latin typeface="Lucida Console"/>
                <a:cs typeface="Lucida Console"/>
              </a:rPr>
              <a:t>=&lt;</a:t>
            </a:r>
            <a:r>
              <a:rPr lang="en-US" dirty="0" err="1">
                <a:latin typeface="Lucida Console"/>
                <a:cs typeface="Lucida Console"/>
              </a:rPr>
              <a:t>dist</a:t>
            </a:r>
            <a:r>
              <a:rPr lang="en-US" dirty="0">
                <a:latin typeface="Lucida Console"/>
                <a:cs typeface="Lucida Console"/>
              </a:rPr>
              <a:t>&gt;);</a:t>
            </a:r>
            <a:endParaRPr lang="en-US" dirty="0" smtClean="0">
              <a:latin typeface="Lucida Console"/>
              <a:cs typeface="Lucida Consol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830669"/>
            <a:ext cx="8382000" cy="646331"/>
          </a:xfrm>
          <a:prstGeom prst="rect">
            <a:avLst/>
          </a:prstGeom>
          <a:noFill/>
          <a:ln w="15875"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/>
                <a:cs typeface="Lucida Console"/>
              </a:rPr>
              <a:t>&lt;</a:t>
            </a:r>
            <a:r>
              <a:rPr lang="en-US" dirty="0" err="1">
                <a:latin typeface="Lucida Console"/>
                <a:cs typeface="Lucida Console"/>
              </a:rPr>
              <a:t>classorlayer</a:t>
            </a:r>
            <a:r>
              <a:rPr lang="en-US" dirty="0">
                <a:latin typeface="Lucida Console"/>
                <a:cs typeface="Lucida Console"/>
              </a:rPr>
              <a:t>&gt; := &lt;</a:t>
            </a:r>
            <a:r>
              <a:rPr lang="en-US" dirty="0" err="1">
                <a:latin typeface="Lucida Console"/>
                <a:cs typeface="Lucida Console"/>
              </a:rPr>
              <a:t>featureclass</a:t>
            </a:r>
            <a:r>
              <a:rPr lang="en-US" dirty="0">
                <a:latin typeface="Lucida Console"/>
                <a:cs typeface="Lucida Console"/>
              </a:rPr>
              <a:t>&gt;</a:t>
            </a:r>
          </a:p>
          <a:p>
            <a:r>
              <a:rPr lang="en-US" dirty="0">
                <a:latin typeface="Lucida Console"/>
                <a:cs typeface="Lucida Console"/>
              </a:rPr>
              <a:t>&lt;</a:t>
            </a:r>
            <a:r>
              <a:rPr lang="en-US" dirty="0" err="1">
                <a:latin typeface="Lucida Console"/>
                <a:cs typeface="Lucida Console"/>
              </a:rPr>
              <a:t>classorlayer</a:t>
            </a:r>
            <a:r>
              <a:rPr lang="en-US" dirty="0">
                <a:latin typeface="Lucida Console"/>
                <a:cs typeface="Lucida Console"/>
              </a:rPr>
              <a:t>&gt; := &lt;</a:t>
            </a:r>
            <a:r>
              <a:rPr lang="en-US" dirty="0" err="1">
                <a:latin typeface="Lucida Console"/>
                <a:cs typeface="Lucida Console"/>
              </a:rPr>
              <a:t>newlayer</a:t>
            </a:r>
            <a:r>
              <a:rPr lang="en-US" dirty="0">
                <a:latin typeface="Lucida Console"/>
                <a:cs typeface="Lucida Console"/>
              </a:rPr>
              <a:t>&gt;</a:t>
            </a:r>
            <a:endParaRPr lang="en-US" dirty="0" smtClean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920127094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Building </a:t>
            </a:r>
            <a:r>
              <a:rPr lang="en-US" dirty="0" err="1" smtClean="0"/>
              <a:t>arcpy.tstl</a:t>
            </a:r>
            <a:endParaRPr lang="en-US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371600"/>
            <a:ext cx="8026400" cy="5073650"/>
          </a:xfrm>
        </p:spPr>
        <p:txBody>
          <a:bodyPr>
            <a:normAutofit/>
          </a:bodyPr>
          <a:lstStyle/>
          <a:p>
            <a:pPr eaLnBrk="1" hangingPunct="1">
              <a:lnSpc>
                <a:spcPct val="83000"/>
              </a:lnSpc>
            </a:pPr>
            <a:r>
              <a:rPr lang="en-US" dirty="0" smtClean="0"/>
              <a:t>To choose a feature class, needs more work, just for </a:t>
            </a:r>
            <a:r>
              <a:rPr lang="en-US" dirty="0" err="1" smtClean="0"/>
              <a:t>shapefiles</a:t>
            </a:r>
            <a:r>
              <a:rPr lang="en-US" dirty="0" smtClean="0"/>
              <a:t>:</a:t>
            </a:r>
            <a:endParaRPr lang="en-US" dirty="0"/>
          </a:p>
          <a:p>
            <a:pPr eaLnBrk="1" hangingPunct="1">
              <a:lnSpc>
                <a:spcPct val="83000"/>
              </a:lnSpc>
            </a:pPr>
            <a:endParaRPr lang="en-US" dirty="0" smtClean="0"/>
          </a:p>
          <a:p>
            <a:pPr marL="0" indent="0" eaLnBrk="1" hangingPunct="1">
              <a:lnSpc>
                <a:spcPct val="83000"/>
              </a:lnSpc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7200" y="2438400"/>
            <a:ext cx="8382000" cy="923330"/>
          </a:xfrm>
          <a:prstGeom prst="rect">
            <a:avLst/>
          </a:prstGeom>
          <a:noFill/>
          <a:ln w="15875"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/>
                <a:cs typeface="Lucida Console"/>
              </a:rPr>
              <a:t>&lt;</a:t>
            </a:r>
            <a:r>
              <a:rPr lang="en-US" dirty="0" err="1">
                <a:latin typeface="Lucida Console"/>
                <a:cs typeface="Lucida Console"/>
              </a:rPr>
              <a:t>featureclass</a:t>
            </a:r>
            <a:r>
              <a:rPr lang="en-US" dirty="0">
                <a:latin typeface="Lucida Console"/>
                <a:cs typeface="Lucida Console"/>
              </a:rPr>
              <a:t>&gt; := &lt;</a:t>
            </a:r>
            <a:r>
              <a:rPr lang="en-US" dirty="0" err="1">
                <a:latin typeface="Lucida Console"/>
                <a:cs typeface="Lucida Console"/>
              </a:rPr>
              <a:t>shapefile</a:t>
            </a:r>
            <a:r>
              <a:rPr lang="en-US" dirty="0">
                <a:latin typeface="Lucida Console"/>
                <a:cs typeface="Lucida Console"/>
              </a:rPr>
              <a:t>&gt;</a:t>
            </a:r>
          </a:p>
          <a:p>
            <a:r>
              <a:rPr lang="en-US" dirty="0" err="1">
                <a:latin typeface="Lucida Console"/>
                <a:cs typeface="Lucida Console"/>
              </a:rPr>
              <a:t>len</a:t>
            </a:r>
            <a:r>
              <a:rPr lang="en-US" dirty="0">
                <a:latin typeface="Lucida Console"/>
                <a:cs typeface="Lucida Console"/>
              </a:rPr>
              <a:t>(&lt;gdbfeatureclasslist,1&gt;) &gt;= 1 -&gt; &lt;</a:t>
            </a:r>
            <a:r>
              <a:rPr lang="en-US" dirty="0" err="1">
                <a:latin typeface="Lucida Console"/>
                <a:cs typeface="Lucida Console"/>
              </a:rPr>
              <a:t>featureclass</a:t>
            </a:r>
            <a:r>
              <a:rPr lang="en-US" dirty="0">
                <a:latin typeface="Lucida Console"/>
                <a:cs typeface="Lucida Console"/>
              </a:rPr>
              <a:t>&gt; := </a:t>
            </a:r>
            <a:endParaRPr lang="en-US" dirty="0" smtClean="0">
              <a:latin typeface="Lucida Console"/>
              <a:cs typeface="Lucida Console"/>
            </a:endParaRPr>
          </a:p>
          <a:p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     &lt;</a:t>
            </a:r>
            <a:r>
              <a:rPr lang="en-US" dirty="0" err="1">
                <a:latin typeface="Lucida Console"/>
                <a:cs typeface="Lucida Console"/>
              </a:rPr>
              <a:t>gdbfeatureclasslist</a:t>
            </a:r>
            <a:r>
              <a:rPr lang="en-US" dirty="0">
                <a:latin typeface="Lucida Console"/>
                <a:cs typeface="Lucida Console"/>
              </a:rPr>
              <a:t>&gt;[0]</a:t>
            </a:r>
            <a:endParaRPr lang="en-US" dirty="0" smtClean="0">
              <a:latin typeface="Lucida Console"/>
              <a:cs typeface="Lucida Consol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733800"/>
            <a:ext cx="8382000" cy="2585323"/>
          </a:xfrm>
          <a:prstGeom prst="rect">
            <a:avLst/>
          </a:prstGeom>
          <a:noFill/>
          <a:ln w="15875"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/>
                <a:cs typeface="Lucida Console"/>
              </a:rPr>
              <a:t>&lt;</a:t>
            </a:r>
            <a:r>
              <a:rPr lang="en-US" dirty="0" err="1">
                <a:latin typeface="Lucida Console"/>
                <a:cs typeface="Lucida Console"/>
              </a:rPr>
              <a:t>shapefilelist</a:t>
            </a:r>
            <a:r>
              <a:rPr lang="en-US" dirty="0">
                <a:latin typeface="Lucida Console"/>
                <a:cs typeface="Lucida Console"/>
              </a:rPr>
              <a:t>&gt; := sorted(</a:t>
            </a:r>
            <a:r>
              <a:rPr lang="en-US" dirty="0" err="1">
                <a:latin typeface="Lucida Console"/>
                <a:cs typeface="Lucida Console"/>
              </a:rPr>
              <a:t>glob.glob</a:t>
            </a:r>
            <a:r>
              <a:rPr lang="en-US" dirty="0">
                <a:latin typeface="Lucida Console"/>
                <a:cs typeface="Lucida Console"/>
              </a:rPr>
              <a:t>(</a:t>
            </a:r>
            <a:r>
              <a:rPr lang="en-US" dirty="0" err="1">
                <a:latin typeface="Lucida Console"/>
                <a:cs typeface="Lucida Console"/>
              </a:rPr>
              <a:t>arcpy.env.workspace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+</a:t>
            </a:r>
          </a:p>
          <a:p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     </a:t>
            </a:r>
            <a:r>
              <a:rPr lang="en-US" dirty="0">
                <a:latin typeface="Lucida Console"/>
                <a:cs typeface="Lucida Console"/>
              </a:rPr>
              <a:t>"\\*.</a:t>
            </a:r>
            <a:r>
              <a:rPr lang="en-US" dirty="0" err="1">
                <a:latin typeface="Lucida Console"/>
                <a:cs typeface="Lucida Console"/>
              </a:rPr>
              <a:t>shp</a:t>
            </a:r>
            <a:r>
              <a:rPr lang="en-US" dirty="0">
                <a:latin typeface="Lucida Console"/>
                <a:cs typeface="Lucida Console"/>
              </a:rPr>
              <a:t>"))</a:t>
            </a:r>
          </a:p>
          <a:p>
            <a:r>
              <a:rPr lang="en-US" dirty="0" err="1">
                <a:latin typeface="Lucida Console"/>
                <a:cs typeface="Lucida Console"/>
              </a:rPr>
              <a:t>len</a:t>
            </a:r>
            <a:r>
              <a:rPr lang="en-US" dirty="0">
                <a:latin typeface="Lucida Console"/>
                <a:cs typeface="Lucida Console"/>
              </a:rPr>
              <a:t>(&lt;shapefilelist,1&gt;) &gt;= 1 -&gt; &lt;</a:t>
            </a:r>
            <a:r>
              <a:rPr lang="en-US" dirty="0" err="1">
                <a:latin typeface="Lucida Console"/>
                <a:cs typeface="Lucida Console"/>
              </a:rPr>
              <a:t>shapefile</a:t>
            </a:r>
            <a:r>
              <a:rPr lang="en-US" dirty="0">
                <a:latin typeface="Lucida Console"/>
                <a:cs typeface="Lucida Console"/>
              </a:rPr>
              <a:t>&gt; := </a:t>
            </a:r>
            <a:r>
              <a:rPr lang="en-US" dirty="0" smtClean="0">
                <a:latin typeface="Lucida Console"/>
                <a:cs typeface="Lucida Console"/>
              </a:rPr>
              <a:t>  </a:t>
            </a:r>
          </a:p>
          <a:p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       &lt;</a:t>
            </a:r>
            <a:r>
              <a:rPr lang="en-US" dirty="0" err="1">
                <a:latin typeface="Lucida Console"/>
                <a:cs typeface="Lucida Console"/>
              </a:rPr>
              <a:t>shapefilelist</a:t>
            </a:r>
            <a:r>
              <a:rPr lang="en-US" dirty="0">
                <a:latin typeface="Lucida Console"/>
                <a:cs typeface="Lucida Console"/>
              </a:rPr>
              <a:t>&gt; [0]</a:t>
            </a:r>
          </a:p>
          <a:p>
            <a:r>
              <a:rPr lang="en-US" dirty="0">
                <a:latin typeface="Lucida Console"/>
                <a:cs typeface="Lucida Console"/>
              </a:rPr>
              <a:t>&lt;</a:t>
            </a:r>
            <a:r>
              <a:rPr lang="en-US" dirty="0" err="1">
                <a:latin typeface="Lucida Console"/>
                <a:cs typeface="Lucida Console"/>
              </a:rPr>
              <a:t>shapefilelist</a:t>
            </a:r>
            <a:r>
              <a:rPr lang="en-US" dirty="0">
                <a:latin typeface="Lucida Console"/>
                <a:cs typeface="Lucida Console"/>
              </a:rPr>
              <a:t>&gt; = &lt;</a:t>
            </a:r>
            <a:r>
              <a:rPr lang="en-US" dirty="0" err="1">
                <a:latin typeface="Lucida Console"/>
                <a:cs typeface="Lucida Console"/>
              </a:rPr>
              <a:t>shapefilelist</a:t>
            </a:r>
            <a:r>
              <a:rPr lang="en-US" dirty="0">
                <a:latin typeface="Lucida Console"/>
                <a:cs typeface="Lucida Console"/>
              </a:rPr>
              <a:t>&gt; [1:</a:t>
            </a:r>
            <a:r>
              <a:rPr lang="en-US" dirty="0" smtClean="0">
                <a:latin typeface="Lucida Console"/>
                <a:cs typeface="Lucida Console"/>
              </a:rPr>
              <a:t>]</a:t>
            </a:r>
          </a:p>
          <a:p>
            <a:endParaRPr lang="en-US" dirty="0">
              <a:latin typeface="Lucida Console"/>
              <a:cs typeface="Lucida Console"/>
            </a:endParaRPr>
          </a:p>
          <a:p>
            <a:r>
              <a:rPr lang="en-US" dirty="0">
                <a:latin typeface="Lucida Console"/>
                <a:cs typeface="Lucida Console"/>
              </a:rPr>
              <a:t>&lt;</a:t>
            </a:r>
            <a:r>
              <a:rPr lang="en-US" dirty="0" err="1">
                <a:latin typeface="Lucida Console"/>
                <a:cs typeface="Lucida Console"/>
              </a:rPr>
              <a:t>shapefile</a:t>
            </a:r>
            <a:r>
              <a:rPr lang="en-US" dirty="0">
                <a:latin typeface="Lucida Console"/>
                <a:cs typeface="Lucida Console"/>
              </a:rPr>
              <a:t>&gt; := </a:t>
            </a:r>
            <a:r>
              <a:rPr lang="en-US" dirty="0" err="1">
                <a:latin typeface="Lucida Console"/>
                <a:cs typeface="Lucida Console"/>
              </a:rPr>
              <a:t>arcpy.env.workspace</a:t>
            </a:r>
            <a:r>
              <a:rPr lang="en-US" dirty="0">
                <a:latin typeface="Lucida Console"/>
                <a:cs typeface="Lucida Console"/>
              </a:rPr>
              <a:t> + "\\new1.shp"</a:t>
            </a:r>
          </a:p>
          <a:p>
            <a:r>
              <a:rPr lang="en-US" dirty="0">
                <a:latin typeface="Lucida Console"/>
                <a:cs typeface="Lucida Console"/>
              </a:rPr>
              <a:t>&lt;</a:t>
            </a:r>
            <a:r>
              <a:rPr lang="en-US" dirty="0" err="1">
                <a:latin typeface="Lucida Console"/>
                <a:cs typeface="Lucida Console"/>
              </a:rPr>
              <a:t>shapefile</a:t>
            </a:r>
            <a:r>
              <a:rPr lang="en-US" dirty="0">
                <a:latin typeface="Lucida Console"/>
                <a:cs typeface="Lucida Console"/>
              </a:rPr>
              <a:t>&gt; := </a:t>
            </a:r>
            <a:r>
              <a:rPr lang="en-US" dirty="0" err="1">
                <a:latin typeface="Lucida Console"/>
                <a:cs typeface="Lucida Console"/>
              </a:rPr>
              <a:t>arcpy.env.workspace</a:t>
            </a:r>
            <a:r>
              <a:rPr lang="en-US" dirty="0">
                <a:latin typeface="Lucida Console"/>
                <a:cs typeface="Lucida Console"/>
              </a:rPr>
              <a:t> + "\\new2.shp"</a:t>
            </a:r>
          </a:p>
          <a:p>
            <a:r>
              <a:rPr lang="en-US" dirty="0">
                <a:latin typeface="Lucida Console"/>
                <a:cs typeface="Lucida Console"/>
              </a:rPr>
              <a:t>&lt;</a:t>
            </a:r>
            <a:r>
              <a:rPr lang="en-US" dirty="0" err="1">
                <a:latin typeface="Lucida Console"/>
                <a:cs typeface="Lucida Console"/>
              </a:rPr>
              <a:t>shapefile</a:t>
            </a:r>
            <a:r>
              <a:rPr lang="en-US" dirty="0">
                <a:latin typeface="Lucida Console"/>
                <a:cs typeface="Lucida Console"/>
              </a:rPr>
              <a:t>&gt; := </a:t>
            </a:r>
            <a:r>
              <a:rPr lang="en-US" dirty="0" err="1">
                <a:latin typeface="Lucida Console"/>
                <a:cs typeface="Lucida Console"/>
              </a:rPr>
              <a:t>arcpy.env.workspace</a:t>
            </a:r>
            <a:r>
              <a:rPr lang="en-US" dirty="0">
                <a:latin typeface="Lucida Console"/>
                <a:cs typeface="Lucida Console"/>
              </a:rPr>
              <a:t> + "\\new3.shp"</a:t>
            </a:r>
            <a:endParaRPr lang="en-US" dirty="0" smtClean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634784573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Failing Test Case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019" y="1814"/>
            <a:ext cx="1115181" cy="8363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9" y="92529"/>
            <a:ext cx="898071" cy="898071"/>
          </a:xfrm>
          <a:prstGeom prst="rect">
            <a:avLst/>
          </a:prstGeom>
        </p:spPr>
      </p:pic>
      <p:pic>
        <p:nvPicPr>
          <p:cNvPr id="6" name="Picture 3" descr="C:\Users\alex\AppData\Local\Microsoft\Windows\Temporary Internet Files\Content.IE5\NX59TM9E\MC90044171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1447800"/>
            <a:ext cx="822960" cy="82296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57200" y="1295400"/>
            <a:ext cx="8458200" cy="4606388"/>
          </a:xfrm>
          <a:prstGeom prst="rect">
            <a:avLst/>
          </a:prstGeom>
          <a:noFill/>
          <a:ln w="15875"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aseline="30000" dirty="0" smtClean="0"/>
              <a:t>shapefilelist0 </a:t>
            </a:r>
            <a:r>
              <a:rPr lang="en-US" sz="2000" baseline="30000" dirty="0"/>
              <a:t>= sorted(</a:t>
            </a:r>
            <a:r>
              <a:rPr lang="en-US" sz="2000" baseline="30000" dirty="0" err="1"/>
              <a:t>glob.glob</a:t>
            </a:r>
            <a:r>
              <a:rPr lang="en-US" sz="2000" baseline="30000" dirty="0"/>
              <a:t>(</a:t>
            </a:r>
            <a:r>
              <a:rPr lang="en-US" sz="2000" baseline="30000" dirty="0" err="1"/>
              <a:t>arcpy.env.workspace</a:t>
            </a:r>
            <a:r>
              <a:rPr lang="en-US" sz="2000" baseline="30000" dirty="0"/>
              <a:t> + "\*.</a:t>
            </a:r>
            <a:r>
              <a:rPr lang="en-US" sz="2000" baseline="30000" dirty="0" err="1"/>
              <a:t>shp</a:t>
            </a:r>
            <a:r>
              <a:rPr lang="en-US" sz="2000" baseline="30000" dirty="0"/>
              <a:t>"</a:t>
            </a:r>
            <a:r>
              <a:rPr lang="en-US" sz="2000" baseline="30000" dirty="0" smtClean="0"/>
              <a:t>)) 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0   </a:t>
            </a:r>
          </a:p>
          <a:p>
            <a:r>
              <a:rPr lang="en-US" sz="2000" baseline="30000" dirty="0" smtClean="0"/>
              <a:t>shapefile0 </a:t>
            </a:r>
            <a:r>
              <a:rPr lang="en-US" sz="2000" baseline="30000" dirty="0"/>
              <a:t>= shapefilelist0 [</a:t>
            </a:r>
            <a:r>
              <a:rPr lang="en-US" sz="2000" baseline="30000" dirty="0" smtClean="0"/>
              <a:t>0] 				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1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 smtClean="0"/>
              <a:t>featureclass0 </a:t>
            </a:r>
            <a:r>
              <a:rPr lang="en-US" sz="2000" baseline="30000" dirty="0"/>
              <a:t>= </a:t>
            </a:r>
            <a:r>
              <a:rPr lang="en-US" sz="2000" baseline="30000" dirty="0" smtClean="0"/>
              <a:t>shapefile0 					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2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[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/>
              <a:t>classorlayer0 = </a:t>
            </a:r>
            <a:r>
              <a:rPr lang="en-US" sz="2000" baseline="30000" dirty="0" smtClean="0"/>
              <a:t>featureclass0 				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3</a:t>
            </a:r>
          </a:p>
          <a:p>
            <a:r>
              <a:rPr lang="en-US" sz="2000" baseline="30000" dirty="0" smtClean="0"/>
              <a:t>fieldtype0 </a:t>
            </a:r>
            <a:r>
              <a:rPr lang="en-US" sz="2000" baseline="30000" dirty="0"/>
              <a:t>= "</a:t>
            </a:r>
            <a:r>
              <a:rPr lang="en-US" sz="2000" baseline="30000" dirty="0" smtClean="0"/>
              <a:t>DOUBLE” 						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4 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 or fieldtype0 = "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TEXT” or “FLOAT” or “SHORT” or “LONG” or “DATE”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</a:t>
            </a:r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swaps with step 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6</a:t>
            </a:r>
          </a:p>
          <a:p>
            <a:r>
              <a:rPr lang="en-US" sz="2000" baseline="30000" dirty="0" smtClean="0"/>
              <a:t>fieldname0 </a:t>
            </a:r>
            <a:r>
              <a:rPr lang="en-US" sz="2000" baseline="30000" dirty="0"/>
              <a:t>= "</a:t>
            </a:r>
            <a:r>
              <a:rPr lang="en-US" sz="2000" baseline="30000" dirty="0" smtClean="0"/>
              <a:t>newf1” 						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5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 or fieldname0 = "newf3"</a:t>
            </a: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 swaps with steps 6 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and 8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#] (steps in [] can be in any order)</a:t>
            </a: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#[</a:t>
            </a:r>
          </a:p>
          <a:p>
            <a:r>
              <a:rPr lang="en-US" sz="2000" baseline="30000" dirty="0"/>
              <a:t>insertcursor0 = </a:t>
            </a:r>
            <a:r>
              <a:rPr lang="en-US" sz="2000" baseline="30000" dirty="0" err="1"/>
              <a:t>arcpy.InsertCursor</a:t>
            </a:r>
            <a:r>
              <a:rPr lang="en-US" sz="2000" baseline="30000" dirty="0"/>
              <a:t>(</a:t>
            </a:r>
            <a:r>
              <a:rPr lang="en-US" sz="2000" baseline="30000" dirty="0" smtClean="0"/>
              <a:t>classorlayer0) 		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#step 6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 swaps with steps 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4 and </a:t>
            </a:r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5</a:t>
            </a:r>
          </a:p>
          <a:p>
            <a:r>
              <a:rPr lang="en-US" sz="2000" baseline="30000" dirty="0" err="1" smtClean="0"/>
              <a:t>arcpy.AddField</a:t>
            </a:r>
            <a:r>
              <a:rPr lang="en-US" sz="2000" baseline="30000" dirty="0" err="1"/>
              <a:t>_</a:t>
            </a:r>
            <a:r>
              <a:rPr lang="en-US" sz="2000" baseline="30000" dirty="0" err="1" smtClean="0"/>
              <a:t>management</a:t>
            </a:r>
            <a:r>
              <a:rPr lang="en-US" sz="2000" baseline="30000" dirty="0"/>
              <a:t>(featureclass0,fieldname0,fieldtype0); report</a:t>
            </a:r>
            <a:r>
              <a:rPr lang="en-US" sz="2000" baseline="30000" dirty="0" smtClean="0"/>
              <a:t>() 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#step 7</a:t>
            </a:r>
          </a:p>
          <a:p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] (steps in [] can be in any order)</a:t>
            </a:r>
          </a:p>
          <a:p>
            <a:r>
              <a:rPr lang="en-US" sz="2000" baseline="30000" dirty="0"/>
              <a:t>fieldname0 = "</a:t>
            </a:r>
            <a:r>
              <a:rPr lang="en-US" sz="2000" baseline="30000" dirty="0" smtClean="0"/>
              <a:t>newf2” 						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8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 or fieldname0 = "newf3"</a:t>
            </a: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 swaps with step 5</a:t>
            </a:r>
          </a:p>
          <a:p>
            <a:r>
              <a:rPr lang="en-US" sz="2000" baseline="30000" dirty="0" err="1" smtClean="0"/>
              <a:t>arcpy.AddField</a:t>
            </a:r>
            <a:r>
              <a:rPr lang="en-US" sz="2000" baseline="30000" dirty="0" err="1"/>
              <a:t>_</a:t>
            </a:r>
            <a:r>
              <a:rPr lang="en-US" sz="2000" baseline="30000" dirty="0" err="1" smtClean="0"/>
              <a:t>management</a:t>
            </a:r>
            <a:r>
              <a:rPr lang="en-US" sz="2000" baseline="30000" dirty="0"/>
              <a:t>(featureclass0,</a:t>
            </a:r>
            <a:r>
              <a:rPr lang="en-US" sz="2000" baseline="30000" dirty="0" smtClean="0"/>
              <a:t>fieldname0</a:t>
            </a:r>
            <a:r>
              <a:rPr lang="en-US" sz="2000" baseline="30000" dirty="0"/>
              <a:t>,fieldtype0); report</a:t>
            </a:r>
            <a:r>
              <a:rPr lang="en-US" sz="2000" baseline="30000" dirty="0" smtClean="0"/>
              <a:t>() 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9 </a:t>
            </a:r>
          </a:p>
          <a:p>
            <a:r>
              <a:rPr lang="en-US" sz="2000" baseline="30000" dirty="0" smtClean="0"/>
              <a:t>insertcursor0 </a:t>
            </a:r>
            <a:r>
              <a:rPr lang="en-US" sz="2000" baseline="30000" dirty="0"/>
              <a:t>= </a:t>
            </a:r>
            <a:r>
              <a:rPr lang="en-US" sz="2000" baseline="30000" dirty="0" err="1"/>
              <a:t>arcpy.InsertCursor</a:t>
            </a:r>
            <a:r>
              <a:rPr lang="en-US" sz="2000" baseline="30000" dirty="0"/>
              <a:t>(</a:t>
            </a:r>
            <a:r>
              <a:rPr lang="en-US" sz="2000" baseline="30000" dirty="0" smtClean="0"/>
              <a:t>classorlayer0) 		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10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6019800"/>
            <a:ext cx="621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reduction and </a:t>
            </a:r>
            <a:r>
              <a:rPr lang="en-US" b="1" dirty="0" smtClean="0"/>
              <a:t>normalization</a:t>
            </a:r>
            <a:r>
              <a:rPr lang="en-US" dirty="0" smtClean="0"/>
              <a:t>, test had hundreds of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00221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052513"/>
            <a:ext cx="8137525" cy="4641850"/>
          </a:xfrm>
        </p:spPr>
        <p:txBody>
          <a:bodyPr/>
          <a:lstStyle/>
          <a:p>
            <a:pPr algn="ctr">
              <a:buNone/>
            </a:pPr>
            <a:endParaRPr lang="en-US" sz="4000" dirty="0" smtClean="0">
              <a:solidFill>
                <a:srgbClr val="003399"/>
              </a:solidFill>
            </a:endParaRPr>
          </a:p>
          <a:p>
            <a:pPr algn="ctr">
              <a:buNone/>
            </a:pPr>
            <a:r>
              <a:rPr lang="en-US" sz="4000" dirty="0" smtClean="0">
                <a:solidFill>
                  <a:srgbClr val="003399"/>
                </a:solidFill>
              </a:rPr>
              <a:t> </a:t>
            </a:r>
            <a:r>
              <a:rPr lang="en-US" sz="5400" dirty="0" smtClean="0">
                <a:solidFill>
                  <a:srgbClr val="003399"/>
                </a:solidFill>
              </a:rPr>
              <a:t>Presenting TSTL</a:t>
            </a:r>
            <a:endParaRPr lang="en-US" sz="5400" dirty="0">
              <a:solidFill>
                <a:srgbClr val="003399"/>
              </a:solidFill>
            </a:endParaRPr>
          </a:p>
          <a:p>
            <a:pPr algn="ctr">
              <a:buNone/>
            </a:pPr>
            <a:r>
              <a:rPr lang="en-US" sz="2800" dirty="0" smtClean="0">
                <a:solidFill>
                  <a:srgbClr val="003399"/>
                </a:solidFill>
              </a:rPr>
              <a:t>(and the Quest for One Test</a:t>
            </a:r>
            <a:br>
              <a:rPr lang="en-US" sz="2800" dirty="0" smtClean="0">
                <a:solidFill>
                  <a:srgbClr val="003399"/>
                </a:solidFill>
              </a:rPr>
            </a:br>
            <a:r>
              <a:rPr lang="en-US" sz="2800" dirty="0" smtClean="0">
                <a:solidFill>
                  <a:srgbClr val="003399"/>
                </a:solidFill>
              </a:rPr>
              <a:t>to Rule Them All)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003399"/>
                </a:solidFill>
              </a:rPr>
              <a:t> </a:t>
            </a:r>
          </a:p>
          <a:p>
            <a:pPr algn="ctr">
              <a:buNone/>
            </a:pPr>
            <a:endParaRPr lang="en-US" sz="2800" b="0" dirty="0" smtClean="0">
              <a:solidFill>
                <a:srgbClr val="003399"/>
              </a:solidFill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2288070" y="5105400"/>
            <a:ext cx="4645504" cy="1724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>
              <a:lnSpc>
                <a:spcPct val="93000"/>
              </a:lnSpc>
              <a:buClr>
                <a:schemeClr val="hlink"/>
              </a:buClr>
              <a:buFont typeface="Wingdings" pitchFamily="2" charset="2"/>
              <a:buNone/>
            </a:pPr>
            <a:r>
              <a:rPr lang="en-US" sz="2200" b="0" dirty="0">
                <a:solidFill>
                  <a:schemeClr val="accent2"/>
                </a:solidFill>
              </a:rPr>
              <a:t>Alex </a:t>
            </a:r>
            <a:r>
              <a:rPr lang="en-US" sz="2200" b="0" dirty="0" smtClean="0">
                <a:solidFill>
                  <a:schemeClr val="accent2"/>
                </a:solidFill>
              </a:rPr>
              <a:t>Groce</a:t>
            </a:r>
          </a:p>
          <a:p>
            <a:pPr algn="ctr">
              <a:lnSpc>
                <a:spcPct val="93000"/>
              </a:lnSpc>
              <a:buClr>
                <a:schemeClr val="hlink"/>
              </a:buClr>
              <a:buFont typeface="Wingdings" pitchFamily="2" charset="2"/>
              <a:buNone/>
            </a:pPr>
            <a:r>
              <a:rPr lang="en-US" sz="2200" b="0" dirty="0" smtClean="0">
                <a:solidFill>
                  <a:schemeClr val="accent2"/>
                </a:solidFill>
              </a:rPr>
              <a:t>Oregon State University</a:t>
            </a:r>
          </a:p>
          <a:p>
            <a:pPr algn="ctr">
              <a:lnSpc>
                <a:spcPct val="93000"/>
              </a:lnSpc>
              <a:buClr>
                <a:schemeClr val="hlink"/>
              </a:buClr>
              <a:buFont typeface="Wingdings" pitchFamily="2" charset="2"/>
              <a:buNone/>
            </a:pPr>
            <a:endParaRPr lang="en-US" sz="2200" b="0" dirty="0" smtClean="0">
              <a:solidFill>
                <a:schemeClr val="accent2"/>
              </a:solidFill>
            </a:endParaRPr>
          </a:p>
          <a:p>
            <a:pPr algn="ctr">
              <a:lnSpc>
                <a:spcPct val="93000"/>
              </a:lnSpc>
              <a:buClr>
                <a:schemeClr val="hlink"/>
              </a:buClr>
              <a:buFont typeface="Wingdings" pitchFamily="2" charset="2"/>
              <a:buNone/>
            </a:pPr>
            <a:r>
              <a:rPr lang="en-US" sz="1600" dirty="0" smtClean="0">
                <a:solidFill>
                  <a:schemeClr val="accent2"/>
                </a:solidFill>
              </a:rPr>
              <a:t>Contributions from:</a:t>
            </a:r>
          </a:p>
          <a:p>
            <a:pPr algn="ctr">
              <a:lnSpc>
                <a:spcPct val="93000"/>
              </a:lnSpc>
              <a:buClr>
                <a:schemeClr val="hlink"/>
              </a:buClr>
              <a:buFont typeface="Wingdings" pitchFamily="2" charset="2"/>
              <a:buNone/>
            </a:pPr>
            <a:r>
              <a:rPr lang="en-US" sz="1600" dirty="0" smtClean="0">
                <a:solidFill>
                  <a:schemeClr val="accent2"/>
                </a:solidFill>
              </a:rPr>
              <a:t>Josie Holmes, Jervis Pinto, </a:t>
            </a:r>
            <a:r>
              <a:rPr lang="en-US" sz="1600" dirty="0" err="1" smtClean="0">
                <a:solidFill>
                  <a:schemeClr val="accent2"/>
                </a:solidFill>
              </a:rPr>
              <a:t>Pranjal</a:t>
            </a:r>
            <a:r>
              <a:rPr lang="en-US" sz="1600" dirty="0" smtClean="0">
                <a:solidFill>
                  <a:schemeClr val="accent2"/>
                </a:solidFill>
              </a:rPr>
              <a:t> Mittal,</a:t>
            </a:r>
          </a:p>
          <a:p>
            <a:pPr algn="ctr">
              <a:lnSpc>
                <a:spcPct val="93000"/>
              </a:lnSpc>
              <a:buClr>
                <a:schemeClr val="hlink"/>
              </a:buClr>
              <a:buFont typeface="Wingdings" pitchFamily="2" charset="2"/>
              <a:buNone/>
            </a:pPr>
            <a:r>
              <a:rPr lang="en-US" sz="1600" b="0" dirty="0" err="1" smtClean="0">
                <a:solidFill>
                  <a:schemeClr val="accent2"/>
                </a:solidFill>
              </a:rPr>
              <a:t>Pooria</a:t>
            </a:r>
            <a:r>
              <a:rPr lang="en-US" sz="1600" b="0" dirty="0" smtClean="0">
                <a:solidFill>
                  <a:schemeClr val="accent2"/>
                </a:solidFill>
              </a:rPr>
              <a:t> </a:t>
            </a:r>
            <a:r>
              <a:rPr lang="en-US" sz="1600" b="0" dirty="0" err="1" smtClean="0">
                <a:solidFill>
                  <a:schemeClr val="accent2"/>
                </a:solidFill>
              </a:rPr>
              <a:t>Azimi</a:t>
            </a:r>
            <a:r>
              <a:rPr lang="en-US" sz="1600" b="0" dirty="0" smtClean="0">
                <a:solidFill>
                  <a:schemeClr val="accent2"/>
                </a:solidFill>
              </a:rPr>
              <a:t>, Francis Vo, and CS362 and 562 students</a:t>
            </a:r>
            <a:endParaRPr lang="en-US" sz="16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7678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Status of TSTL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TSTL language is heavily developed</a:t>
            </a:r>
          </a:p>
          <a:p>
            <a:r>
              <a:rPr lang="en-US" dirty="0" smtClean="0"/>
              <a:t>Papers at NASA Formal Methods 2015, ISSTA 2015</a:t>
            </a:r>
          </a:p>
          <a:p>
            <a:r>
              <a:rPr lang="en-US" dirty="0" smtClean="0"/>
              <a:t>Released as a Python package, with example code and documentation, integrated with Python code coverage tools (and found some bugs in those tools)</a:t>
            </a:r>
          </a:p>
          <a:p>
            <a:r>
              <a:rPr lang="en-US" dirty="0" smtClean="0"/>
              <a:t>Includes a few testing tools: a sophisticated random test generator, some simple model checkers, some experimental algorithms</a:t>
            </a:r>
          </a:p>
          <a:p>
            <a:r>
              <a:rPr lang="en-US" dirty="0" smtClean="0"/>
              <a:t>TSTL used to test TSTL</a:t>
            </a:r>
          </a:p>
          <a:p>
            <a:endParaRPr lang="en-US" dirty="0" smtClean="0"/>
          </a:p>
          <a:p>
            <a:r>
              <a:rPr lang="en-US" dirty="0" smtClean="0"/>
              <a:t>Beta version for Java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724400"/>
            <a:ext cx="1574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9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is very popular</a:t>
            </a:r>
          </a:p>
          <a:p>
            <a:pPr lvl="1"/>
            <a:r>
              <a:rPr lang="en-US" dirty="0" smtClean="0"/>
              <a:t>Widely used in both practice and education (many top CS schools use it as their intro language)</a:t>
            </a:r>
          </a:p>
          <a:p>
            <a:pPr lvl="1"/>
            <a:r>
              <a:rPr lang="en-US" dirty="0" smtClean="0"/>
              <a:t>Particularly adopted in scientific computing, etc.; used to analyze/modify complex data</a:t>
            </a:r>
          </a:p>
          <a:p>
            <a:pPr lvl="2"/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/>
              <a:t>b</a:t>
            </a:r>
            <a:r>
              <a:rPr lang="en-US" dirty="0" err="1" smtClean="0"/>
              <a:t>iopython</a:t>
            </a:r>
            <a:r>
              <a:rPr lang="en-US" dirty="0" smtClean="0"/>
              <a:t>, </a:t>
            </a:r>
            <a:r>
              <a:rPr lang="en-US" dirty="0" err="1" smtClean="0"/>
              <a:t>ArcPy</a:t>
            </a:r>
            <a:r>
              <a:rPr lang="en-US" dirty="0" smtClean="0"/>
              <a:t> (end users</a:t>
            </a:r>
            <a:r>
              <a:rPr lang="en-US" dirty="0" smtClean="0"/>
              <a:t>), QIIME</a:t>
            </a:r>
            <a:endParaRPr lang="en-US" dirty="0" smtClean="0"/>
          </a:p>
          <a:p>
            <a:r>
              <a:rPr lang="en-US" dirty="0" smtClean="0"/>
              <a:t>Python needs good testing solutions!</a:t>
            </a:r>
          </a:p>
          <a:p>
            <a:pPr lvl="1"/>
            <a:r>
              <a:rPr lang="en-US" dirty="0" smtClean="0"/>
              <a:t>Lack of a static type system means libraries can hide some very troublesome bugs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1862111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53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052513"/>
            <a:ext cx="8137525" cy="4641850"/>
          </a:xfrm>
        </p:spPr>
        <p:txBody>
          <a:bodyPr/>
          <a:lstStyle/>
          <a:p>
            <a:pPr algn="ctr">
              <a:buNone/>
            </a:pPr>
            <a:endParaRPr lang="en-US" sz="4000" dirty="0" smtClean="0">
              <a:solidFill>
                <a:srgbClr val="003399"/>
              </a:solidFill>
            </a:endParaRPr>
          </a:p>
          <a:p>
            <a:pPr algn="ctr">
              <a:buNone/>
            </a:pPr>
            <a:r>
              <a:rPr lang="en-US" sz="4000" dirty="0" smtClean="0">
                <a:solidFill>
                  <a:srgbClr val="003399"/>
                </a:solidFill>
              </a:rPr>
              <a:t>Part II:  TSTL in Action</a:t>
            </a:r>
            <a:endParaRPr lang="en-US" sz="2800" b="0" dirty="0" smtClean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30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052513"/>
            <a:ext cx="8137525" cy="4641850"/>
          </a:xfrm>
        </p:spPr>
        <p:txBody>
          <a:bodyPr/>
          <a:lstStyle/>
          <a:p>
            <a:pPr algn="ctr">
              <a:buNone/>
            </a:pPr>
            <a:endParaRPr lang="en-US" sz="4000" dirty="0" smtClean="0">
              <a:solidFill>
                <a:srgbClr val="003399"/>
              </a:solidFill>
            </a:endParaRPr>
          </a:p>
          <a:p>
            <a:pPr algn="ctr">
              <a:buNone/>
            </a:pPr>
            <a:r>
              <a:rPr lang="en-US" sz="4000" dirty="0" smtClean="0">
                <a:solidFill>
                  <a:srgbClr val="003399"/>
                </a:solidFill>
              </a:rPr>
              <a:t>Part III:  The Quest for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003399"/>
                </a:solidFill>
              </a:rPr>
              <a:t>One Test to Rule Them All</a:t>
            </a:r>
            <a:endParaRPr lang="en-US" sz="2800" b="0" dirty="0" smtClean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201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Sorcerer's Apprentice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Consider using TSTL to test a container class library – e.g. simple AVL tree</a:t>
            </a:r>
          </a:p>
          <a:p>
            <a:r>
              <a:rPr lang="en-US" sz="3600" dirty="0" smtClean="0"/>
              <a:t>Suppose there are two distinct faults in the class</a:t>
            </a:r>
          </a:p>
          <a:p>
            <a:endParaRPr lang="en-US" sz="3600" dirty="0"/>
          </a:p>
          <a:p>
            <a:r>
              <a:rPr lang="en-US" sz="3600" dirty="0" smtClean="0"/>
              <a:t>Run random testing for half an hour, storing all failing tests as files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5334000"/>
            <a:ext cx="1993900" cy="132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77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Art:</a:t>
            </a:r>
            <a:br>
              <a:rPr lang="en-US" dirty="0" smtClean="0"/>
            </a:br>
            <a:r>
              <a:rPr lang="en-US" dirty="0" smtClean="0"/>
              <a:t>Buried in Redundancy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Likely to find a directory containing</a:t>
            </a:r>
            <a:r>
              <a:rPr lang="en-US" sz="3600" dirty="0"/>
              <a:t> </a:t>
            </a:r>
            <a:r>
              <a:rPr lang="en-US" sz="3600" i="1" dirty="0" smtClean="0"/>
              <a:t>hundreds</a:t>
            </a:r>
            <a:r>
              <a:rPr lang="en-US" sz="3600" dirty="0" smtClean="0"/>
              <a:t> of failing tests</a:t>
            </a:r>
          </a:p>
          <a:p>
            <a:r>
              <a:rPr lang="en-US" sz="3600" dirty="0" smtClean="0"/>
              <a:t>Only </a:t>
            </a:r>
            <a:r>
              <a:rPr lang="en-US" sz="3600" dirty="0"/>
              <a:t>t</a:t>
            </a:r>
            <a:r>
              <a:rPr lang="en-US" sz="3600" dirty="0" smtClean="0"/>
              <a:t>wo faults – why so many failures?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333190"/>
            <a:ext cx="2944397" cy="217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10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Gets Worse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Highly possible one of these faults will appear </a:t>
            </a:r>
            <a:r>
              <a:rPr lang="en-US" sz="3600" i="1" dirty="0" smtClean="0"/>
              <a:t>hundreds</a:t>
            </a:r>
            <a:r>
              <a:rPr lang="en-US" sz="3600" dirty="0" smtClean="0"/>
              <a:t> of times, the other only a few</a:t>
            </a:r>
            <a:r>
              <a:rPr lang="en-US" sz="3600" dirty="0"/>
              <a:t> </a:t>
            </a:r>
            <a:r>
              <a:rPr lang="en-US" sz="3600" dirty="0" smtClean="0"/>
              <a:t>times</a:t>
            </a:r>
          </a:p>
          <a:p>
            <a:pPr lvl="1"/>
            <a:r>
              <a:rPr lang="en-US" dirty="0" smtClean="0"/>
              <a:t>What if the more common fault is hard to understand, or hard or impossible to fix?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33190"/>
            <a:ext cx="2944397" cy="2177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0" y="4419600"/>
            <a:ext cx="2959100" cy="196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36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Not-So Modest Goal:</a:t>
            </a:r>
            <a:br>
              <a:rPr lang="en-US" dirty="0" smtClean="0"/>
            </a:br>
            <a:r>
              <a:rPr lang="en-US" dirty="0" smtClean="0"/>
              <a:t>One Test to Rule them All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3600" b="1" dirty="0" smtClean="0"/>
          </a:p>
          <a:p>
            <a:r>
              <a:rPr lang="en-US" sz="3600" b="1" dirty="0" smtClean="0"/>
              <a:t>For every fault in the SUT</a:t>
            </a:r>
          </a:p>
          <a:p>
            <a:pPr lvl="1"/>
            <a:r>
              <a:rPr lang="en-US" sz="3600" b="1" dirty="0" smtClean="0"/>
              <a:t>Generate only </a:t>
            </a:r>
            <a:r>
              <a:rPr lang="en-US" sz="3600" b="1" i="1" dirty="0" smtClean="0"/>
              <a:t>one </a:t>
            </a:r>
            <a:r>
              <a:rPr lang="en-US" sz="3600" b="1" dirty="0" smtClean="0"/>
              <a:t>failing test case</a:t>
            </a:r>
          </a:p>
          <a:p>
            <a:pPr lvl="1"/>
            <a:r>
              <a:rPr lang="en-US" sz="3600" b="1" dirty="0" smtClean="0"/>
              <a:t>Annotated with information about other variants that expose the same fault in the SUT</a:t>
            </a:r>
          </a:p>
          <a:p>
            <a:pPr lvl="1"/>
            <a:r>
              <a:rPr lang="en-US" sz="3600" b="1" dirty="0" smtClean="0"/>
              <a:t>Eliminate the haystack, </a:t>
            </a:r>
            <a:r>
              <a:rPr lang="en-US" sz="3600" b="1" i="1" dirty="0" smtClean="0"/>
              <a:t>and </a:t>
            </a:r>
            <a:r>
              <a:rPr lang="en-US" sz="3600" b="1" dirty="0" smtClean="0"/>
              <a:t>ease debugging the needles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447800"/>
            <a:ext cx="1524000" cy="132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75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</a:t>
            </a:r>
            <a:r>
              <a:rPr lang="en-US" dirty="0" smtClean="0"/>
              <a:t>ormalization and Generalization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Total success is probably impossible due to fundamental constraints (halting problem equivalence)</a:t>
            </a:r>
          </a:p>
          <a:p>
            <a:r>
              <a:rPr lang="en-US" sz="3600" dirty="0" smtClean="0"/>
              <a:t>Two partial solutions:</a:t>
            </a:r>
          </a:p>
          <a:p>
            <a:pPr lvl="1"/>
            <a:r>
              <a:rPr lang="en-US" i="1" dirty="0" smtClean="0"/>
              <a:t>Normalize </a:t>
            </a:r>
            <a:r>
              <a:rPr lang="en-US" dirty="0" smtClean="0"/>
              <a:t>tests by using term rewriting to modify superficially different tests into the same test</a:t>
            </a:r>
          </a:p>
          <a:p>
            <a:pPr lvl="1"/>
            <a:r>
              <a:rPr lang="en-US" i="1" dirty="0" smtClean="0"/>
              <a:t>Generalize </a:t>
            </a:r>
            <a:r>
              <a:rPr lang="en-US" dirty="0" smtClean="0"/>
              <a:t>tests by performing experiments and giving user information on </a:t>
            </a:r>
            <a:r>
              <a:rPr lang="en-US" dirty="0" smtClean="0"/>
              <a:t>nearby variations </a:t>
            </a:r>
            <a:r>
              <a:rPr lang="en-US" dirty="0" smtClean="0"/>
              <a:t>of the test that also cause failure</a:t>
            </a:r>
            <a:endParaRPr lang="en-US" i="1" dirty="0" smtClean="0"/>
          </a:p>
          <a:p>
            <a:endParaRPr lang="en-US" sz="3600" dirty="0" smtClean="0"/>
          </a:p>
          <a:p>
            <a:endParaRPr lang="en-US" sz="3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219200"/>
            <a:ext cx="639132" cy="5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0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</a:t>
            </a:r>
            <a:r>
              <a:rPr lang="en-US" dirty="0" smtClean="0"/>
              <a:t>ormalization and Generalization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 smtClean="0"/>
              <a:t>TSTL makes normalization and generalization easy to implement</a:t>
            </a:r>
          </a:p>
          <a:p>
            <a:pPr lvl="1"/>
            <a:r>
              <a:rPr lang="en-US" dirty="0" smtClean="0"/>
              <a:t>Defines a </a:t>
            </a:r>
            <a:r>
              <a:rPr lang="en-US" i="1" dirty="0" smtClean="0"/>
              <a:t>total order </a:t>
            </a:r>
            <a:r>
              <a:rPr lang="en-US" dirty="0" smtClean="0"/>
              <a:t>on all possible actions in a test, provides test case reduction algorithms</a:t>
            </a:r>
          </a:p>
          <a:p>
            <a:pPr lvl="1"/>
            <a:r>
              <a:rPr lang="en-US" dirty="0" smtClean="0"/>
              <a:t>Notion of “simpler test” makes sense in a new way</a:t>
            </a:r>
          </a:p>
          <a:p>
            <a:endParaRPr lang="en-US" dirty="0" smtClean="0"/>
          </a:p>
          <a:p>
            <a:r>
              <a:rPr lang="en-US" dirty="0" smtClean="0"/>
              <a:t>Define a set of rewriting rules that are strongly normalizing, and an application strategy to optimize performance</a:t>
            </a:r>
          </a:p>
          <a:p>
            <a:endParaRPr lang="en-US" sz="3600" dirty="0" smtClean="0"/>
          </a:p>
          <a:p>
            <a:endParaRPr lang="en-US" sz="3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219200"/>
            <a:ext cx="639132" cy="5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5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52400"/>
            <a:ext cx="1428241" cy="1112838"/>
          </a:xfrm>
          <a:prstGeom prst="rect">
            <a:avLst/>
          </a:prstGeom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Test Harness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371600"/>
            <a:ext cx="8026400" cy="50736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3000"/>
              </a:lnSpc>
            </a:pPr>
            <a:r>
              <a:rPr lang="en-US" dirty="0" smtClean="0"/>
              <a:t>Defines (and usually </a:t>
            </a:r>
            <a:r>
              <a:rPr lang="en-US" dirty="0" smtClean="0"/>
              <a:t>tells </a:t>
            </a:r>
            <a:r>
              <a:rPr lang="en-US" dirty="0" smtClean="0"/>
              <a:t>how to generate) the set of valid tests for a program (the System Under Test – SUT)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Before testing, have to know </a:t>
            </a:r>
            <a:r>
              <a:rPr lang="en-US" i="1" dirty="0" smtClean="0"/>
              <a:t>what to test</a:t>
            </a:r>
          </a:p>
          <a:p>
            <a:pPr lvl="1">
              <a:lnSpc>
                <a:spcPct val="83000"/>
              </a:lnSpc>
            </a:pPr>
            <a:endParaRPr lang="en-US" dirty="0"/>
          </a:p>
          <a:p>
            <a:pPr eaLnBrk="1" hangingPunct="1">
              <a:lnSpc>
                <a:spcPct val="83000"/>
              </a:lnSpc>
            </a:pPr>
            <a:r>
              <a:rPr lang="en-US" dirty="0" smtClean="0"/>
              <a:t>Common task in software model checking and automated testing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SPIN, JPF, CBMC, KLEE, random testing, bounded exhaustive testing, etc.</a:t>
            </a:r>
          </a:p>
          <a:p>
            <a:pPr lvl="1">
              <a:lnSpc>
                <a:spcPct val="83000"/>
              </a:lnSpc>
            </a:pPr>
            <a:endParaRPr lang="en-US" dirty="0"/>
          </a:p>
          <a:p>
            <a:pPr>
              <a:lnSpc>
                <a:spcPct val="83000"/>
              </a:lnSpc>
            </a:pPr>
            <a:r>
              <a:rPr lang="en-US" dirty="0" smtClean="0"/>
              <a:t>I’ve spent a good part of my working life as a researcher writing test harnesses of some kind or other</a:t>
            </a:r>
            <a:endParaRPr lang="en-US" dirty="0"/>
          </a:p>
          <a:p>
            <a:pPr lvl="1">
              <a:lnSpc>
                <a:spcPct val="83000"/>
              </a:lnSpc>
            </a:pPr>
            <a:endParaRPr lang="en-US" b="0" dirty="0" smtClean="0"/>
          </a:p>
        </p:txBody>
      </p:sp>
    </p:spTree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eng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01342"/>
            <a:ext cx="7924800" cy="593438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Results for </a:t>
            </a:r>
            <a:r>
              <a:rPr lang="en-US" dirty="0" err="1" smtClean="0"/>
              <a:t>AVLTree</a:t>
            </a:r>
            <a:r>
              <a:rPr lang="en-US" dirty="0" smtClean="0"/>
              <a:t> 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85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</a:t>
            </a:r>
            <a:r>
              <a:rPr lang="en-US" dirty="0" smtClean="0"/>
              <a:t>ormalization and Generalization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In addition to reducing the number of redundant test cases, normalization and generalization makes it easier to understand failing tests and </a:t>
            </a:r>
            <a:r>
              <a:rPr lang="en-US" sz="3600" dirty="0" smtClean="0"/>
              <a:t>debug</a:t>
            </a:r>
          </a:p>
          <a:p>
            <a:r>
              <a:rPr lang="en-US" sz="3600" dirty="0" smtClean="0"/>
              <a:t>For the </a:t>
            </a:r>
            <a:r>
              <a:rPr lang="en-US" sz="3600" dirty="0" err="1" smtClean="0"/>
              <a:t>ArcPy</a:t>
            </a:r>
            <a:r>
              <a:rPr lang="en-US" sz="3600" dirty="0" smtClean="0"/>
              <a:t> example earlier, normalization reduced the length of the test by 6 steps (from 17 to 11)</a:t>
            </a:r>
          </a:p>
          <a:p>
            <a:r>
              <a:rPr lang="en-US" dirty="0"/>
              <a:t>No more problem of trying to figure out if the “14” appearing in a random test is important, or if any number will do</a:t>
            </a:r>
          </a:p>
          <a:p>
            <a:endParaRPr lang="en-US" dirty="0" smtClean="0"/>
          </a:p>
          <a:p>
            <a:endParaRPr lang="en-US" sz="3600" dirty="0" smtClean="0"/>
          </a:p>
          <a:p>
            <a:endParaRPr lang="en-US" sz="3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219200"/>
            <a:ext cx="639132" cy="5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80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Failing Test Case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019" y="1814"/>
            <a:ext cx="1115181" cy="8363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9" y="92529"/>
            <a:ext cx="898071" cy="898071"/>
          </a:xfrm>
          <a:prstGeom prst="rect">
            <a:avLst/>
          </a:prstGeom>
        </p:spPr>
      </p:pic>
      <p:pic>
        <p:nvPicPr>
          <p:cNvPr id="6" name="Picture 3" descr="C:\Users\alex\AppData\Local\Microsoft\Windows\Temporary Internet Files\Content.IE5\NX59TM9E\MC90044171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1447800"/>
            <a:ext cx="822960" cy="82296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57200" y="1295400"/>
            <a:ext cx="8458200" cy="4606388"/>
          </a:xfrm>
          <a:prstGeom prst="rect">
            <a:avLst/>
          </a:prstGeom>
          <a:noFill/>
          <a:ln w="15875"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aseline="30000" dirty="0" smtClean="0"/>
              <a:t>shapefilelist0 </a:t>
            </a:r>
            <a:r>
              <a:rPr lang="en-US" sz="2000" baseline="30000" dirty="0"/>
              <a:t>= sorted(</a:t>
            </a:r>
            <a:r>
              <a:rPr lang="en-US" sz="2000" baseline="30000" dirty="0" err="1"/>
              <a:t>glob.glob</a:t>
            </a:r>
            <a:r>
              <a:rPr lang="en-US" sz="2000" baseline="30000" dirty="0"/>
              <a:t>(</a:t>
            </a:r>
            <a:r>
              <a:rPr lang="en-US" sz="2000" baseline="30000" dirty="0" err="1"/>
              <a:t>arcpy.env.workspace</a:t>
            </a:r>
            <a:r>
              <a:rPr lang="en-US" sz="2000" baseline="30000" dirty="0"/>
              <a:t> + "\*.</a:t>
            </a:r>
            <a:r>
              <a:rPr lang="en-US" sz="2000" baseline="30000" dirty="0" err="1"/>
              <a:t>shp</a:t>
            </a:r>
            <a:r>
              <a:rPr lang="en-US" sz="2000" baseline="30000" dirty="0"/>
              <a:t>"</a:t>
            </a:r>
            <a:r>
              <a:rPr lang="en-US" sz="2000" baseline="30000" dirty="0" smtClean="0"/>
              <a:t>)) 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0   </a:t>
            </a:r>
          </a:p>
          <a:p>
            <a:r>
              <a:rPr lang="en-US" sz="2000" baseline="30000" dirty="0" smtClean="0"/>
              <a:t>shapefile0 </a:t>
            </a:r>
            <a:r>
              <a:rPr lang="en-US" sz="2000" baseline="30000" dirty="0"/>
              <a:t>= shapefilelist0 [</a:t>
            </a:r>
            <a:r>
              <a:rPr lang="en-US" sz="2000" baseline="30000" dirty="0" smtClean="0"/>
              <a:t>0] 				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1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 smtClean="0"/>
              <a:t>featureclass0 </a:t>
            </a:r>
            <a:r>
              <a:rPr lang="en-US" sz="2000" baseline="30000" dirty="0"/>
              <a:t>= </a:t>
            </a:r>
            <a:r>
              <a:rPr lang="en-US" sz="2000" baseline="30000" dirty="0" smtClean="0"/>
              <a:t>shapefile0 					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2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[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/>
              <a:t>classorlayer0 = </a:t>
            </a:r>
            <a:r>
              <a:rPr lang="en-US" sz="2000" baseline="30000" dirty="0" smtClean="0"/>
              <a:t>featureclass0 				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3</a:t>
            </a:r>
          </a:p>
          <a:p>
            <a:r>
              <a:rPr lang="en-US" sz="2000" baseline="30000" dirty="0" smtClean="0"/>
              <a:t>fieldtype0 </a:t>
            </a:r>
            <a:r>
              <a:rPr lang="en-US" sz="2000" baseline="30000" dirty="0"/>
              <a:t>= "</a:t>
            </a:r>
            <a:r>
              <a:rPr lang="en-US" sz="2000" baseline="30000" dirty="0" smtClean="0"/>
              <a:t>DOUBLE” 						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4 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 or fieldtype0 = "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TEXT” or “FLOAT” or “SHORT” or “LONG” or “DATE”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</a:t>
            </a:r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swaps with step 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6</a:t>
            </a:r>
          </a:p>
          <a:p>
            <a:r>
              <a:rPr lang="en-US" sz="2000" baseline="30000" dirty="0" smtClean="0"/>
              <a:t>fieldname0 </a:t>
            </a:r>
            <a:r>
              <a:rPr lang="en-US" sz="2000" baseline="30000" dirty="0"/>
              <a:t>= "</a:t>
            </a:r>
            <a:r>
              <a:rPr lang="en-US" sz="2000" baseline="30000" dirty="0" smtClean="0"/>
              <a:t>newf1” 						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5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 or fieldname0 = "newf3"</a:t>
            </a: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 swaps with steps 6 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and 8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#] (steps in [] can be in any order)</a:t>
            </a: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#[</a:t>
            </a:r>
          </a:p>
          <a:p>
            <a:r>
              <a:rPr lang="en-US" sz="2000" baseline="30000" dirty="0"/>
              <a:t>insertcursor0 = </a:t>
            </a:r>
            <a:r>
              <a:rPr lang="en-US" sz="2000" baseline="30000" dirty="0" err="1"/>
              <a:t>arcpy.InsertCursor</a:t>
            </a:r>
            <a:r>
              <a:rPr lang="en-US" sz="2000" baseline="30000" dirty="0"/>
              <a:t>(</a:t>
            </a:r>
            <a:r>
              <a:rPr lang="en-US" sz="2000" baseline="30000" dirty="0" smtClean="0"/>
              <a:t>classorlayer0) 		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#step 6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 swaps with steps 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4 and </a:t>
            </a:r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5</a:t>
            </a:r>
          </a:p>
          <a:p>
            <a:r>
              <a:rPr lang="en-US" sz="2000" baseline="30000" dirty="0" err="1" smtClean="0"/>
              <a:t>arcpy.AddField</a:t>
            </a:r>
            <a:r>
              <a:rPr lang="en-US" sz="2000" baseline="30000" dirty="0" err="1"/>
              <a:t>_</a:t>
            </a:r>
            <a:r>
              <a:rPr lang="en-US" sz="2000" baseline="30000" dirty="0" err="1" smtClean="0"/>
              <a:t>management</a:t>
            </a:r>
            <a:r>
              <a:rPr lang="en-US" sz="2000" baseline="30000" dirty="0"/>
              <a:t>(featureclass0,fieldname0,fieldtype0); report</a:t>
            </a:r>
            <a:r>
              <a:rPr lang="en-US" sz="2000" baseline="30000" dirty="0" smtClean="0"/>
              <a:t>() 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#step 7</a:t>
            </a:r>
          </a:p>
          <a:p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] (steps in [] can be in any order)</a:t>
            </a:r>
          </a:p>
          <a:p>
            <a:r>
              <a:rPr lang="en-US" sz="2000" baseline="30000" dirty="0"/>
              <a:t>fieldname0 = "</a:t>
            </a:r>
            <a:r>
              <a:rPr lang="en-US" sz="2000" baseline="30000" dirty="0" smtClean="0"/>
              <a:t>newf2” 						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8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 or fieldname0 = "newf3"</a:t>
            </a:r>
          </a:p>
          <a:p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# swaps with step 5</a:t>
            </a:r>
          </a:p>
          <a:p>
            <a:r>
              <a:rPr lang="en-US" sz="2000" baseline="30000" dirty="0" err="1" smtClean="0"/>
              <a:t>arcpy.AddField</a:t>
            </a:r>
            <a:r>
              <a:rPr lang="en-US" sz="2000" baseline="30000" dirty="0" err="1"/>
              <a:t>_</a:t>
            </a:r>
            <a:r>
              <a:rPr lang="en-US" sz="2000" baseline="30000" dirty="0" err="1" smtClean="0"/>
              <a:t>management</a:t>
            </a:r>
            <a:r>
              <a:rPr lang="en-US" sz="2000" baseline="30000" dirty="0"/>
              <a:t>(featureclass0,</a:t>
            </a:r>
            <a:r>
              <a:rPr lang="en-US" sz="2000" baseline="30000" dirty="0" smtClean="0"/>
              <a:t>fieldname0</a:t>
            </a:r>
            <a:r>
              <a:rPr lang="en-US" sz="2000" baseline="30000" dirty="0"/>
              <a:t>,fieldtype0); report</a:t>
            </a:r>
            <a:r>
              <a:rPr lang="en-US" sz="2000" baseline="30000" dirty="0" smtClean="0"/>
              <a:t>() 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9 </a:t>
            </a:r>
          </a:p>
          <a:p>
            <a:r>
              <a:rPr lang="en-US" sz="2000" baseline="30000" dirty="0" smtClean="0"/>
              <a:t>insertcursor0 </a:t>
            </a:r>
            <a:r>
              <a:rPr lang="en-US" sz="2000" baseline="30000" dirty="0"/>
              <a:t>= </a:t>
            </a:r>
            <a:r>
              <a:rPr lang="en-US" sz="2000" baseline="30000" dirty="0" err="1"/>
              <a:t>arcpy.InsertCursor</a:t>
            </a:r>
            <a:r>
              <a:rPr lang="en-US" sz="2000" baseline="30000" dirty="0"/>
              <a:t>(</a:t>
            </a:r>
            <a:r>
              <a:rPr lang="en-US" sz="2000" baseline="30000" dirty="0" smtClean="0"/>
              <a:t>classorlayer0) 					</a:t>
            </a:r>
            <a:r>
              <a:rPr lang="en-US" sz="2000" baseline="30000" dirty="0" smtClean="0">
                <a:solidFill>
                  <a:schemeClr val="bg1">
                    <a:lumMod val="65000"/>
                  </a:schemeClr>
                </a:solidFill>
              </a:rPr>
              <a:t># step 10</a:t>
            </a:r>
            <a:endParaRPr lang="en-US" sz="20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6221" y="6019800"/>
            <a:ext cx="549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 (gray text) are the generalization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47215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052513"/>
            <a:ext cx="8137525" cy="4641850"/>
          </a:xfrm>
        </p:spPr>
        <p:txBody>
          <a:bodyPr/>
          <a:lstStyle/>
          <a:p>
            <a:pPr algn="ctr">
              <a:buNone/>
            </a:pPr>
            <a:endParaRPr lang="en-US" sz="4000" dirty="0" smtClean="0">
              <a:solidFill>
                <a:srgbClr val="003399"/>
              </a:solidFill>
            </a:endParaRPr>
          </a:p>
          <a:p>
            <a:pPr algn="ctr">
              <a:buNone/>
            </a:pPr>
            <a:r>
              <a:rPr lang="en-US" sz="4000" dirty="0" smtClean="0">
                <a:solidFill>
                  <a:srgbClr val="003399"/>
                </a:solidFill>
              </a:rPr>
              <a:t>Part IV:  Future Work/Other Projects</a:t>
            </a:r>
            <a:endParaRPr lang="en-US" sz="2800" b="0" dirty="0" smtClean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9786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Future Work on TSTL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371600"/>
            <a:ext cx="8026400" cy="507365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3000"/>
              </a:lnSpc>
            </a:pPr>
            <a:r>
              <a:rPr lang="en-US" dirty="0" smtClean="0"/>
              <a:t>More powerful normalization / methods for deciding “this test is just like that test”</a:t>
            </a:r>
          </a:p>
          <a:p>
            <a:pPr eaLnBrk="1" hangingPunct="1">
              <a:lnSpc>
                <a:spcPct val="83000"/>
              </a:lnSpc>
            </a:pPr>
            <a:r>
              <a:rPr lang="en-US" dirty="0" smtClean="0"/>
              <a:t>More powerful generalization</a:t>
            </a:r>
          </a:p>
          <a:p>
            <a:pPr eaLnBrk="1" hangingPunct="1">
              <a:lnSpc>
                <a:spcPct val="83000"/>
              </a:lnSpc>
            </a:pPr>
            <a:endParaRPr lang="en-US" dirty="0"/>
          </a:p>
          <a:p>
            <a:pPr eaLnBrk="1" hangingPunct="1">
              <a:lnSpc>
                <a:spcPct val="83000"/>
              </a:lnSpc>
            </a:pPr>
            <a:r>
              <a:rPr lang="en-US" dirty="0" smtClean="0"/>
              <a:t>Implement in other languages</a:t>
            </a:r>
          </a:p>
          <a:p>
            <a:pPr lvl="1">
              <a:lnSpc>
                <a:spcPct val="83000"/>
              </a:lnSpc>
            </a:pPr>
            <a:r>
              <a:rPr lang="en-US" dirty="0" err="1" smtClean="0"/>
              <a:t>Scala</a:t>
            </a:r>
            <a:r>
              <a:rPr lang="en-US" dirty="0" smtClean="0"/>
              <a:t>, C, C++, insert your favorite language here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For C/C++ NASA funded grant for exploring commercialization potential</a:t>
            </a:r>
          </a:p>
          <a:p>
            <a:pPr>
              <a:lnSpc>
                <a:spcPct val="83000"/>
              </a:lnSpc>
            </a:pPr>
            <a:r>
              <a:rPr lang="en-US" dirty="0" smtClean="0"/>
              <a:t>Integrate with new novel test generators</a:t>
            </a:r>
          </a:p>
          <a:p>
            <a:pPr>
              <a:lnSpc>
                <a:spcPct val="83000"/>
              </a:lnSpc>
            </a:pPr>
            <a:r>
              <a:rPr lang="en-US" dirty="0" smtClean="0"/>
              <a:t>Implement automatic, easy to use, security property checks</a:t>
            </a:r>
          </a:p>
          <a:p>
            <a:pPr>
              <a:lnSpc>
                <a:spcPct val="83000"/>
              </a:lnSpc>
            </a:pPr>
            <a:endParaRPr lang="en-US" dirty="0" smtClean="0"/>
          </a:p>
          <a:p>
            <a:pPr>
              <a:lnSpc>
                <a:spcPct val="83000"/>
              </a:lnSpc>
            </a:pPr>
            <a:r>
              <a:rPr lang="en-US" dirty="0" smtClean="0"/>
              <a:t>Improve usability, user interface, speed</a:t>
            </a:r>
          </a:p>
          <a:p>
            <a:pPr marL="0" indent="0" eaLnBrk="1" hangingPunct="1">
              <a:lnSpc>
                <a:spcPct val="83000"/>
              </a:lnSpc>
              <a:buNone/>
            </a:pPr>
            <a:endParaRPr lang="en-US" dirty="0"/>
          </a:p>
          <a:p>
            <a:pPr lvl="1">
              <a:lnSpc>
                <a:spcPct val="83000"/>
              </a:lnSpc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478497684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Other Projects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371600"/>
            <a:ext cx="8026400" cy="507365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3000"/>
              </a:lnSpc>
            </a:pPr>
            <a:r>
              <a:rPr lang="en-US" dirty="0" smtClean="0"/>
              <a:t>DARPA BRASS program funded research on survivable/adaptable systems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Software that can “live 100 years”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My part:  discovering resource dependencies (and how to handle changes to environment) via mutation analysis</a:t>
            </a:r>
          </a:p>
          <a:p>
            <a:pPr>
              <a:lnSpc>
                <a:spcPct val="83000"/>
              </a:lnSpc>
            </a:pPr>
            <a:r>
              <a:rPr lang="en-US" dirty="0" smtClean="0"/>
              <a:t>Understanding opaque systems</a:t>
            </a:r>
          </a:p>
          <a:p>
            <a:pPr lvl="1">
              <a:lnSpc>
                <a:spcPct val="83000"/>
              </a:lnSpc>
            </a:pPr>
            <a:r>
              <a:rPr lang="en-US" dirty="0"/>
              <a:t>W</a:t>
            </a:r>
            <a:r>
              <a:rPr lang="en-US" dirty="0" smtClean="0"/>
              <a:t>ith US Forest Service researchers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Input:  large, complex, many components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Output:  contains few clues about the computation that took place, may have sub-components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Idea:  dynamic version of quantitative information flow – per component “input X 20% responsible”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Previous work – testing machine learning systems</a:t>
            </a:r>
          </a:p>
          <a:p>
            <a:pPr>
              <a:lnSpc>
                <a:spcPct val="83000"/>
              </a:lnSpc>
            </a:pPr>
            <a:r>
              <a:rPr lang="en-US" dirty="0" smtClean="0"/>
              <a:t>Collaboration with security research company Trail of Bits</a:t>
            </a:r>
          </a:p>
          <a:p>
            <a:pPr marL="0" indent="0" eaLnBrk="1" hangingPunct="1">
              <a:lnSpc>
                <a:spcPct val="83000"/>
              </a:lnSpc>
              <a:buNone/>
            </a:pPr>
            <a:endParaRPr lang="en-US" dirty="0"/>
          </a:p>
          <a:p>
            <a:pPr lvl="1">
              <a:lnSpc>
                <a:spcPct val="83000"/>
              </a:lnSpc>
            </a:pPr>
            <a:endParaRPr lang="en-US" b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066800"/>
            <a:ext cx="1374775" cy="8349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895600"/>
            <a:ext cx="1008681" cy="111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6096000"/>
            <a:ext cx="3225800" cy="66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97554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66" y="685800"/>
            <a:ext cx="1994234" cy="2057400"/>
          </a:xfrm>
          <a:prstGeom prst="rect">
            <a:avLst/>
          </a:prstGeom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Other Projects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371600"/>
            <a:ext cx="8026400" cy="50736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3000"/>
              </a:lnSpc>
            </a:pPr>
            <a:r>
              <a:rPr lang="en-US" dirty="0" smtClean="0"/>
              <a:t>Better metrics for comparing program executions (NSF proposal in submission)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Use program mutants, and measure mutant response (how does program change alter execution correctness?)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Apply advanced machine learning (Bayesian optimization, deep learning)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Improved previous results on identifying compiler faults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Improvement on state-of-the-art automatic fault localization techniques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Next steps:  help JPL operators handle Curiosity rover telemetry, identify anomalies</a:t>
            </a:r>
          </a:p>
          <a:p>
            <a:pPr marL="0" indent="0" eaLnBrk="1" hangingPunct="1">
              <a:lnSpc>
                <a:spcPct val="83000"/>
              </a:lnSpc>
              <a:buNone/>
            </a:pPr>
            <a:endParaRPr lang="en-US" dirty="0"/>
          </a:p>
          <a:p>
            <a:pPr lvl="1">
              <a:lnSpc>
                <a:spcPct val="83000"/>
              </a:lnSpc>
            </a:pPr>
            <a:endParaRPr lang="en-US" b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5722620"/>
            <a:ext cx="1638300" cy="9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05964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Other Projects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371600"/>
            <a:ext cx="8026400" cy="50736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3000"/>
              </a:lnSpc>
            </a:pPr>
            <a:r>
              <a:rPr lang="en-US" dirty="0" smtClean="0"/>
              <a:t>Using mutants to ensure software verification actually verifies the right thing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Presented at ASE 2015, working with Linux kernel developer at IBM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Related work on using mutants to improve complex test suites for systems software – we have one Linux kernel bug that’s “ours” so far</a:t>
            </a:r>
            <a:r>
              <a:rPr lang="en-US" dirty="0" smtClean="0"/>
              <a:t>… USENIX paper </a:t>
            </a:r>
            <a:r>
              <a:rPr lang="en-US" smtClean="0"/>
              <a:t>in preparation</a:t>
            </a:r>
            <a:endParaRPr lang="en-US" dirty="0" smtClean="0"/>
          </a:p>
          <a:p>
            <a:pPr>
              <a:lnSpc>
                <a:spcPct val="83000"/>
              </a:lnSpc>
            </a:pPr>
            <a:r>
              <a:rPr lang="en-US" dirty="0" smtClean="0"/>
              <a:t>Automatic search for model-checkable code in open source repositories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Use dynamic invariants to avoid false positives</a:t>
            </a:r>
          </a:p>
          <a:p>
            <a:pPr>
              <a:lnSpc>
                <a:spcPct val="83000"/>
              </a:lnSpc>
            </a:pPr>
            <a:r>
              <a:rPr lang="en-US" dirty="0" smtClean="0"/>
              <a:t>Foundational work on code coverage, suite evaluation methods (ISSTA13,ICSE14/16...)</a:t>
            </a:r>
          </a:p>
          <a:p>
            <a:pPr>
              <a:lnSpc>
                <a:spcPct val="83000"/>
              </a:lnSpc>
            </a:pPr>
            <a:r>
              <a:rPr lang="en-US" dirty="0" smtClean="0"/>
              <a:t>Novel test generation algorithms</a:t>
            </a:r>
          </a:p>
          <a:p>
            <a:pPr marL="0" indent="0" eaLnBrk="1" hangingPunct="1">
              <a:lnSpc>
                <a:spcPct val="83000"/>
              </a:lnSpc>
              <a:buNone/>
            </a:pPr>
            <a:endParaRPr lang="en-US" dirty="0"/>
          </a:p>
          <a:p>
            <a:pPr lvl="1">
              <a:lnSpc>
                <a:spcPct val="83000"/>
              </a:lnSpc>
            </a:pPr>
            <a:endParaRPr lang="en-US" b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838200"/>
            <a:ext cx="1645781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56167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Problem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371600"/>
            <a:ext cx="8026400" cy="50736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3000"/>
              </a:lnSpc>
            </a:pPr>
            <a:r>
              <a:rPr lang="en-US" sz="3900" dirty="0" smtClean="0"/>
              <a:t>Harness writing</a:t>
            </a:r>
            <a:endParaRPr lang="en-US" sz="3900" dirty="0" smtClean="0"/>
          </a:p>
          <a:p>
            <a:pPr lvl="1">
              <a:lnSpc>
                <a:spcPct val="83000"/>
              </a:lnSpc>
            </a:pPr>
            <a:endParaRPr lang="en-US" i="1" dirty="0"/>
          </a:p>
          <a:p>
            <a:pPr lvl="1">
              <a:lnSpc>
                <a:spcPct val="83000"/>
              </a:lnSpc>
            </a:pPr>
            <a:r>
              <a:rPr lang="en-US" sz="3600" dirty="0" smtClean="0"/>
              <a:t>is </a:t>
            </a:r>
            <a:r>
              <a:rPr lang="en-US" sz="3600" dirty="0" smtClean="0"/>
              <a:t>time</a:t>
            </a:r>
            <a:r>
              <a:rPr lang="en-US" sz="3600" dirty="0" smtClean="0"/>
              <a:t>-consuming</a:t>
            </a:r>
          </a:p>
          <a:p>
            <a:pPr lvl="1">
              <a:lnSpc>
                <a:spcPct val="83000"/>
              </a:lnSpc>
            </a:pPr>
            <a:endParaRPr lang="en-US" sz="3600" dirty="0" smtClean="0"/>
          </a:p>
          <a:p>
            <a:pPr lvl="1">
              <a:lnSpc>
                <a:spcPct val="83000"/>
              </a:lnSpc>
            </a:pPr>
            <a:r>
              <a:rPr lang="en-US" sz="3600" dirty="0"/>
              <a:t>i</a:t>
            </a:r>
            <a:r>
              <a:rPr lang="en-US" sz="3600" dirty="0" smtClean="0"/>
              <a:t>s error</a:t>
            </a:r>
            <a:r>
              <a:rPr lang="en-US" sz="3600" dirty="0" smtClean="0"/>
              <a:t>-prone</a:t>
            </a:r>
          </a:p>
          <a:p>
            <a:pPr lvl="1">
              <a:lnSpc>
                <a:spcPct val="83000"/>
              </a:lnSpc>
            </a:pPr>
            <a:endParaRPr lang="en-US" sz="3600" i="1" dirty="0"/>
          </a:p>
          <a:p>
            <a:pPr lvl="1">
              <a:lnSpc>
                <a:spcPct val="83000"/>
              </a:lnSpc>
            </a:pPr>
            <a:r>
              <a:rPr lang="en-US" sz="3600" dirty="0" smtClean="0"/>
              <a:t>involves lots of repetitive, semi-redundant code that is hard to refactor</a:t>
            </a:r>
          </a:p>
          <a:p>
            <a:pPr lvl="1">
              <a:lnSpc>
                <a:spcPct val="83000"/>
              </a:lnSpc>
            </a:pPr>
            <a:endParaRPr lang="en-US" sz="3600" dirty="0"/>
          </a:p>
          <a:p>
            <a:pPr lvl="1">
              <a:lnSpc>
                <a:spcPct val="83000"/>
              </a:lnSpc>
            </a:pPr>
            <a:r>
              <a:rPr lang="en-US" sz="3600" dirty="0" smtClean="0"/>
              <a:t>tends to </a:t>
            </a:r>
            <a:r>
              <a:rPr lang="en-US" sz="3600" i="1" dirty="0" smtClean="0"/>
              <a:t>lock you in</a:t>
            </a:r>
            <a:r>
              <a:rPr lang="en-US" sz="3600" dirty="0" smtClean="0"/>
              <a:t> to a particular method for testing/verification</a:t>
            </a:r>
            <a:endParaRPr lang="en-US" sz="3600" dirty="0"/>
          </a:p>
          <a:p>
            <a:pPr lvl="1">
              <a:lnSpc>
                <a:spcPct val="83000"/>
              </a:lnSpc>
            </a:pPr>
            <a:endParaRPr lang="en-US" b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219200"/>
            <a:ext cx="914400" cy="1252163"/>
          </a:xfrm>
          <a:prstGeom prst="rect">
            <a:avLst/>
          </a:prstGeom>
        </p:spPr>
      </p:pic>
      <p:pic>
        <p:nvPicPr>
          <p:cNvPr id="5" name="Picture 3" descr="C:\Users\alex\AppData\Local\Microsoft\Windows\Temporary Internet Files\Content.IE5\NX59TM9E\MC90044171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2514600"/>
            <a:ext cx="1356360" cy="135636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105400"/>
            <a:ext cx="1087755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2514600"/>
            <a:ext cx="1428241" cy="111283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553200" y="2057400"/>
            <a:ext cx="8382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562600" y="2971800"/>
            <a:ext cx="1828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001000" y="37338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556410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Proposal:  A Little Language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371600"/>
            <a:ext cx="8026400" cy="50736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3000"/>
              </a:lnSpc>
            </a:pPr>
            <a:r>
              <a:rPr lang="en-US" b="1" dirty="0" smtClean="0"/>
              <a:t>Need a </a:t>
            </a:r>
            <a:r>
              <a:rPr lang="en-US" b="1" i="1" dirty="0" smtClean="0"/>
              <a:t>language</a:t>
            </a:r>
            <a:r>
              <a:rPr lang="en-US" b="1" dirty="0" smtClean="0"/>
              <a:t> for defining valid tests</a:t>
            </a:r>
          </a:p>
          <a:p>
            <a:pPr eaLnBrk="1" hangingPunct="1">
              <a:lnSpc>
                <a:spcPct val="83000"/>
              </a:lnSpc>
            </a:pPr>
            <a:endParaRPr lang="en-US" dirty="0" smtClean="0"/>
          </a:p>
          <a:p>
            <a:pPr eaLnBrk="1" hangingPunct="1">
              <a:lnSpc>
                <a:spcPct val="83000"/>
              </a:lnSpc>
            </a:pPr>
            <a:r>
              <a:rPr lang="en-US" dirty="0" smtClean="0"/>
              <a:t>Lightweight Domain-Specific Language (DSL) targeting the things we do in test harnesses – making choices, calling functions, building up input values, checking properties</a:t>
            </a:r>
          </a:p>
          <a:p>
            <a:pPr eaLnBrk="1" hangingPunct="1">
              <a:lnSpc>
                <a:spcPct val="83000"/>
              </a:lnSpc>
            </a:pPr>
            <a:endParaRPr lang="en-US" dirty="0" smtClean="0"/>
          </a:p>
          <a:p>
            <a:pPr eaLnBrk="1" hangingPunct="1">
              <a:lnSpc>
                <a:spcPct val="83000"/>
              </a:lnSpc>
            </a:pPr>
            <a:r>
              <a:rPr lang="en-US" dirty="0" smtClean="0"/>
              <a:t>Separate test generation from test definition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Use different testing / model checking algorithms without redefining “valid tests”</a:t>
            </a:r>
          </a:p>
          <a:p>
            <a:pPr lvl="1">
              <a:lnSpc>
                <a:spcPct val="83000"/>
              </a:lnSpc>
            </a:pPr>
            <a:r>
              <a:rPr lang="en-US" dirty="0" smtClean="0"/>
              <a:t>Platform for experimenting with new test generation algorithms and debugging methods</a:t>
            </a:r>
            <a:endParaRPr lang="en-US" dirty="0"/>
          </a:p>
          <a:p>
            <a:pPr lvl="1">
              <a:lnSpc>
                <a:spcPct val="83000"/>
              </a:lnSpc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405925098"/>
      </p:ext>
    </p:extLst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Four Parts of the Talk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371600"/>
            <a:ext cx="8026400" cy="5073650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83000"/>
              </a:lnSpc>
              <a:buNone/>
            </a:pPr>
            <a:endParaRPr lang="en-US" sz="3600" dirty="0" smtClean="0"/>
          </a:p>
          <a:p>
            <a:pPr lvl="0"/>
            <a:r>
              <a:rPr lang="en-US" sz="3900" dirty="0" smtClean="0"/>
              <a:t>An overview of the idea of TSTL</a:t>
            </a:r>
          </a:p>
          <a:p>
            <a:pPr lvl="0"/>
            <a:endParaRPr lang="en-US" sz="3900" dirty="0"/>
          </a:p>
          <a:p>
            <a:pPr lvl="0"/>
            <a:r>
              <a:rPr lang="en-US" sz="3900" dirty="0" smtClean="0"/>
              <a:t>Demonstration of TSTL</a:t>
            </a:r>
          </a:p>
          <a:p>
            <a:pPr lvl="0"/>
            <a:endParaRPr lang="en-US" sz="3900" dirty="0" smtClean="0"/>
          </a:p>
          <a:p>
            <a:r>
              <a:rPr lang="en-US" sz="3900" dirty="0" smtClean="0"/>
              <a:t>Normalizing and generalizing tests</a:t>
            </a:r>
          </a:p>
          <a:p>
            <a:pPr lvl="0"/>
            <a:endParaRPr lang="en-US" sz="3900" dirty="0" smtClean="0"/>
          </a:p>
          <a:p>
            <a:pPr lvl="0"/>
            <a:r>
              <a:rPr lang="en-US" sz="3900" dirty="0" smtClean="0"/>
              <a:t>Future work / other projects</a:t>
            </a:r>
            <a:endParaRPr lang="en-US" sz="3900" dirty="0"/>
          </a:p>
          <a:p>
            <a:pPr marL="0" indent="0" eaLnBrk="1" hangingPunct="1">
              <a:lnSpc>
                <a:spcPct val="83000"/>
              </a:lnSpc>
              <a:buNone/>
            </a:pPr>
            <a:endParaRPr lang="en-US" sz="2800" dirty="0" smtClean="0"/>
          </a:p>
          <a:p>
            <a:pPr eaLnBrk="1" hangingPunct="1">
              <a:lnSpc>
                <a:spcPct val="83000"/>
              </a:lnSpc>
            </a:pPr>
            <a:r>
              <a:rPr lang="en-US" sz="2800" dirty="0" smtClean="0"/>
              <a:t>Please ask questions as we go!</a:t>
            </a:r>
            <a:endParaRPr lang="en-US" sz="2400" dirty="0" smtClean="0"/>
          </a:p>
        </p:txBody>
      </p:sp>
    </p:spTree>
  </p:cSld>
  <p:clrMapOvr>
    <a:masterClrMapping/>
  </p:clrMapOvr>
  <p:transition xmlns:p14="http://schemas.microsoft.com/office/powerpoint/2010/main" spd="med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052513"/>
            <a:ext cx="8137525" cy="4641850"/>
          </a:xfrm>
        </p:spPr>
        <p:txBody>
          <a:bodyPr/>
          <a:lstStyle/>
          <a:p>
            <a:pPr algn="ctr">
              <a:buNone/>
            </a:pPr>
            <a:endParaRPr lang="en-US" sz="4000" dirty="0" smtClean="0">
              <a:solidFill>
                <a:srgbClr val="003399"/>
              </a:solidFill>
            </a:endParaRPr>
          </a:p>
          <a:p>
            <a:pPr algn="ctr">
              <a:buNone/>
            </a:pPr>
            <a:r>
              <a:rPr lang="en-US" sz="4000" dirty="0" smtClean="0">
                <a:solidFill>
                  <a:srgbClr val="003399"/>
                </a:solidFill>
              </a:rPr>
              <a:t>Part I:  The Template Scripting</a:t>
            </a:r>
            <a:br>
              <a:rPr lang="en-US" sz="4000" dirty="0" smtClean="0">
                <a:solidFill>
                  <a:srgbClr val="003399"/>
                </a:solidFill>
              </a:rPr>
            </a:br>
            <a:r>
              <a:rPr lang="en-US" sz="4000" dirty="0" smtClean="0">
                <a:solidFill>
                  <a:srgbClr val="003399"/>
                </a:solidFill>
              </a:rPr>
              <a:t>Testing Language</a:t>
            </a:r>
            <a:endParaRPr lang="en-US" sz="2800" b="0" dirty="0" smtClean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618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Languages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Used for specialized tasks that involve certain common idioms</a:t>
            </a:r>
          </a:p>
          <a:p>
            <a:r>
              <a:rPr lang="en-US" dirty="0" smtClean="0"/>
              <a:t>Make specialized kinds of programming easier – code is more concise, more reliable</a:t>
            </a:r>
          </a:p>
          <a:p>
            <a:r>
              <a:rPr lang="en-US" dirty="0" smtClean="0"/>
              <a:t>Often declarative vs. imperative</a:t>
            </a:r>
          </a:p>
          <a:p>
            <a:r>
              <a:rPr lang="en-US" dirty="0" smtClean="0"/>
              <a:t>Big productivity gains for non-traditional</a:t>
            </a:r>
            <a:br>
              <a:rPr lang="en-US" dirty="0" smtClean="0"/>
            </a:br>
            <a:r>
              <a:rPr lang="en-US" dirty="0" smtClean="0"/>
              <a:t>programmers are possible (e.g. scientists, </a:t>
            </a:r>
            <a:br>
              <a:rPr lang="en-US" dirty="0" smtClean="0"/>
            </a:br>
            <a:r>
              <a:rPr lang="en-US" dirty="0" smtClean="0"/>
              <a:t>data analysts)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Sounds like a good fit for test harness coding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429000"/>
            <a:ext cx="1371600" cy="18147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Languages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On the other hand:</a:t>
            </a:r>
          </a:p>
          <a:p>
            <a:pPr lvl="1"/>
            <a:r>
              <a:rPr lang="en-US" dirty="0" smtClean="0"/>
              <a:t>Test harnesses usually need to compute a variety of things, sometimes complex</a:t>
            </a:r>
          </a:p>
          <a:p>
            <a:pPr lvl="1"/>
            <a:r>
              <a:rPr lang="en-US" dirty="0" smtClean="0"/>
              <a:t>Who wants to learn a new language that’s</a:t>
            </a:r>
            <a:br>
              <a:rPr lang="en-US" dirty="0" smtClean="0"/>
            </a:br>
            <a:r>
              <a:rPr lang="en-US" dirty="0" smtClean="0"/>
              <a:t>only good for one thing?</a:t>
            </a:r>
          </a:p>
          <a:p>
            <a:pPr lvl="1"/>
            <a:r>
              <a:rPr lang="en-US" dirty="0" smtClean="0"/>
              <a:t>Much of the harness is in the language of</a:t>
            </a:r>
            <a:br>
              <a:rPr lang="en-US" dirty="0" smtClean="0"/>
            </a:br>
            <a:r>
              <a:rPr lang="en-US" dirty="0" smtClean="0"/>
              <a:t>the SUT, in a typical case</a:t>
            </a:r>
          </a:p>
          <a:p>
            <a:pPr lvl="1"/>
            <a:endParaRPr lang="en-US" dirty="0"/>
          </a:p>
          <a:p>
            <a:r>
              <a:rPr lang="en-US" dirty="0" smtClean="0"/>
              <a:t>Solution: </a:t>
            </a:r>
            <a:r>
              <a:rPr lang="en-US" smtClean="0"/>
              <a:t>embed existing </a:t>
            </a:r>
            <a:r>
              <a:rPr lang="en-US" dirty="0" smtClean="0"/>
              <a:t>language in the DSL</a:t>
            </a:r>
          </a:p>
          <a:p>
            <a:pPr lvl="1"/>
            <a:r>
              <a:rPr lang="en-US" dirty="0" smtClean="0"/>
              <a:t>Inspired by SPIN model checker’s use of C code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819400"/>
            <a:ext cx="1308100" cy="17307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3505200"/>
            <a:ext cx="1054100" cy="14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1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2691&quot;&gt;&lt;object type=&quot;3&quot; unique_id=&quot;12692&quot;&gt;&lt;property id=&quot;20148&quot; value=&quot;5&quot;/&gt;&lt;property id=&quot;20300&quot; value=&quot;Slide 1&quot;/&gt;&lt;property id=&quot;20307&quot; value=&quot;284&quot;/&gt;&lt;/object&gt;&lt;object type=&quot;3&quot; unique_id=&quot;12695&quot;&gt;&lt;property id=&quot;20148&quot; value=&quot;5&quot;/&gt;&lt;property id=&quot;20300&quot; value=&quot;Slide 2 - &amp;quot;Why Random Testing?&amp;quot;&quot;/&gt;&lt;property id=&quot;20307&quot; value=&quot;288&quot;/&gt;&lt;/object&gt;&lt;object type=&quot;3&quot; unique_id=&quot;12696&quot;&gt;&lt;property id=&quot;20148&quot; value=&quot;5&quot;/&gt;&lt;property id=&quot;20300&quot; value=&quot;Slide 3 - &amp;quot;Three Parts of the Talk&amp;quot;&quot;/&gt;&lt;property id=&quot;20307&quot; value=&quot;287&quot;/&gt;&lt;/object&gt;&lt;object type=&quot;3&quot; unique_id=&quot;12720&quot;&gt;&lt;property id=&quot;20148&quot; value=&quot;5&quot;/&gt;&lt;property id=&quot;20300&quot; value=&quot;Slide 4 - &amp;quot;Swarm Testing&amp;quot;&quot;/&gt;&lt;property id=&quot;20307&quot; value=&quot;289&quot;/&gt;&lt;/object&gt;&lt;object type=&quot;3&quot; unique_id=&quot;12721&quot;&gt;&lt;property id=&quot;20148&quot; value=&quot;5&quot;/&gt;&lt;property id=&quot;20300&quot; value=&quot;Slide 5 - &amp;quot;Swarm&amp;quot;&quot;/&gt;&lt;property id=&quot;20307&quot; value=&quot;291&quot;/&gt;&lt;/object&gt;&lt;object type=&quot;3&quot; unique_id=&quot;12722&quot;&gt;&lt;property id=&quot;20148&quot; value=&quot;5&quot;/&gt;&lt;property id=&quot;20300&quot; value=&quot;Slide 6 - &amp;quot;Swarming a Stack&amp;quot;&quot;/&gt;&lt;property id=&quot;20307&quot; value=&quot;290&quot;/&gt;&lt;/object&gt;&lt;object type=&quot;3&quot; unique_id=&quot;12724&quot;&gt;&lt;property id=&quot;20148&quot; value=&quot;5&quot;/&gt;&lt;property id=&quot;20300&quot; value=&quot;Slide 8 - &amp;quot;Swarm&amp;quot;&quot;/&gt;&lt;property id=&quot;20307&quot; value=&quot;294&quot;/&gt;&lt;/object&gt;&lt;object type=&quot;3&quot; unique_id=&quot;12725&quot;&gt;&lt;property id=&quot;20148&quot; value=&quot;5&quot;/&gt;&lt;property id=&quot;20300&quot; value=&quot;Slide 9 - &amp;quot;Evaluating Swarm Testing&amp;quot;&quot;/&gt;&lt;property id=&quot;20307&quot; value=&quot;295&quot;/&gt;&lt;/object&gt;&lt;object type=&quot;3&quot; unique_id=&quot;12726&quot;&gt;&lt;property id=&quot;20148&quot; value=&quot;5&quot;/&gt;&lt;property id=&quot;20300&quot; value=&quot;Slide 10 - &amp;quot;Evaluating Swarm Testing&amp;quot;&quot;/&gt;&lt;property id=&quot;20307&quot; value=&quot;298&quot;/&gt;&lt;/object&gt;&lt;object type=&quot;3&quot; unique_id=&quot;12728&quot;&gt;&lt;property id=&quot;20148&quot; value=&quot;5&quot;/&gt;&lt;property id=&quot;20300&quot; value=&quot;Slide 12 - &amp;quot;Swarming C Compilers&amp;quot;&quot;/&gt;&lt;property id=&quot;20307&quot; value=&quot;297&quot;/&gt;&lt;/object&gt;&lt;object type=&quot;3&quot; unique_id=&quot;12729&quot;&gt;&lt;property id=&quot;20148&quot; value=&quot;5&quot;/&gt;&lt;property id=&quot;20300&quot; value=&quot;Slide 13 - &amp;quot;Swarming C Compilers&amp;quot;&quot;/&gt;&lt;property id=&quot;20307&quot; value=&quot;299&quot;/&gt;&lt;/object&gt;&lt;object type=&quot;3&quot; unique_id=&quot;12730&quot;&gt;&lt;property id=&quot;20148&quot; value=&quot;5&quot;/&gt;&lt;property id=&quot;20300&quot; value=&quot;Slide 14 - &amp;quot;Swarming C Compilers&amp;quot;&quot;/&gt;&lt;property id=&quot;20307&quot; value=&quot;300&quot;/&gt;&lt;/object&gt;&lt;object type=&quot;3&quot; unique_id=&quot;12731&quot;&gt;&lt;property id=&quot;20148&quot; value=&quot;5&quot;/&gt;&lt;property id=&quot;20300&quot; value=&quot;Slide 15 - &amp;quot;Swarming C Compilers&amp;quot;&quot;/&gt;&lt;property id=&quot;20307&quot; value=&quot;301&quot;/&gt;&lt;/object&gt;&lt;object type=&quot;3&quot; unique_id=&quot;12732&quot;&gt;&lt;property id=&quot;20148&quot; value=&quot;5&quot;/&gt;&lt;property id=&quot;20300&quot; value=&quot;Slide 18 - &amp;quot;Why Swarm Works&amp;quot;&quot;/&gt;&lt;property id=&quot;20307&quot; value=&quot;308&quot;/&gt;&lt;/object&gt;&lt;object type=&quot;3&quot; unique_id=&quot;12733&quot;&gt;&lt;property id=&quot;20148&quot; value=&quot;5&quot;/&gt;&lt;property id=&quot;20300&quot; value=&quot;Slide 19 - &amp;quot;Some Feature Facts&amp;quot;&quot;/&gt;&lt;property id=&quot;20307&quot; value=&quot;304&quot;/&gt;&lt;/object&gt;&lt;object type=&quot;3&quot; unique_id=&quot;12734&quot;&gt;&lt;property id=&quot;20148&quot; value=&quot;5&quot;/&gt;&lt;property id=&quot;20300&quot; value=&quot;Slide 20 - &amp;quot;More About Features&amp;quot;&quot;/&gt;&lt;property id=&quot;20307&quot; value=&quot;306&quot;/&gt;&lt;/object&gt;&lt;object type=&quot;3&quot; unique_id=&quot;12736&quot;&gt;&lt;property id=&quot;20148&quot; value=&quot;5&quot;/&gt;&lt;property id=&quot;20300&quot; value=&quot;Slide 59 - &amp;quot;Questions?&amp;quot;&quot;/&gt;&lt;property id=&quot;20307&quot; value=&quot;281&quot;/&gt;&lt;/object&gt;&lt;object type=&quot;3&quot; unique_id=&quot;13241&quot;&gt;&lt;property id=&quot;20148&quot; value=&quot;5&quot;/&gt;&lt;property id=&quot;20300&quot; value=&quot;Slide 16 - &amp;quot;Swarming JavaScript&amp;quot;&quot;/&gt;&lt;property id=&quot;20307&quot; value=&quot;309&quot;/&gt;&lt;/object&gt;&lt;object type=&quot;3&quot; unique_id=&quot;15236&quot;&gt;&lt;property id=&quot;20148&quot; value=&quot;5&quot;/&gt;&lt;property id=&quot;20300&quot; value=&quot;Slide 21 - &amp;quot;Fuzzer Taming&amp;quot;&quot;/&gt;&lt;property id=&quot;20307&quot; value=&quot;311&quot;/&gt;&lt;/object&gt;&lt;object type=&quot;3&quot; unique_id=&quot;15238&quot;&gt;&lt;property id=&quot;20148&quot; value=&quot;5&quot;/&gt;&lt;property id=&quot;20300&quot; value=&quot;Slide 22&quot;/&gt;&lt;property id=&quot;20307&quot; value=&quot;313&quot;/&gt;&lt;/object&gt;&lt;object type=&quot;3&quot; unique_id=&quot;15239&quot;&gt;&lt;property id=&quot;20148&quot; value=&quot;5&quot;/&gt;&lt;property id=&quot;20300&quot; value=&quot;Slide 23&quot;/&gt;&lt;property id=&quot;20307&quot; value=&quot;314&quot;/&gt;&lt;/object&gt;&lt;object type=&quot;3&quot; unique_id=&quot;15240&quot;&gt;&lt;property id=&quot;20148&quot; value=&quot;5&quot;/&gt;&lt;property id=&quot;20300&quot; value=&quot;Slide 24&quot;/&gt;&lt;property id=&quot;20307&quot; value=&quot;315&quot;/&gt;&lt;/object&gt;&lt;object type=&quot;3&quot; unique_id=&quot;15241&quot;&gt;&lt;property id=&quot;20148&quot; value=&quot;5&quot;/&gt;&lt;property id=&quot;20300&quot; value=&quot;Slide 25 - &amp;quot;Problems&amp;quot;&quot;/&gt;&lt;property id=&quot;20307&quot; value=&quot;316&quot;/&gt;&lt;/object&gt;&lt;object type=&quot;3&quot; unique_id=&quot;15242&quot;&gt;&lt;property id=&quot;20148&quot; value=&quot;5&quot;/&gt;&lt;property id=&quot;20300&quot; value=&quot;Slide 27 - &amp;quot;Solution #1&amp;quot;&quot;/&gt;&lt;property id=&quot;20307&quot; value=&quot;317&quot;/&gt;&lt;/object&gt;&lt;object type=&quot;3&quot; unique_id=&quot;15243&quot;&gt;&lt;property id=&quot;20148&quot; value=&quot;5&quot;/&gt;&lt;property id=&quot;20300&quot; value=&quot;Slide 28 - &amp;quot;Solution #1&amp;quot;&quot;/&gt;&lt;property id=&quot;20307&quot; value=&quot;318&quot;/&gt;&lt;/object&gt;&lt;object type=&quot;3&quot; unique_id=&quot;15244&quot;&gt;&lt;property id=&quot;20148&quot; value=&quot;5&quot;/&gt;&lt;property id=&quot;20300&quot; value=&quot;Slide 29 - &amp;quot;Solution #2: Suppressing Duplicates Using Clustering&amp;quot;&quot;/&gt;&lt;property id=&quot;20307&quot; value=&quot;319&quot;/&gt;&lt;/object&gt;&lt;object type=&quot;3&quot; unique_id=&quot;15245&quot;&gt;&lt;property id=&quot;20148&quot; value=&quot;5&quot;/&gt;&lt;property id=&quot;20300&quot; value=&quot;Slide 30&quot;/&gt;&lt;property id=&quot;20307&quot; value=&quot;320&quot;/&gt;&lt;/object&gt;&lt;object type=&quot;3&quot; unique_id=&quot;15246&quot;&gt;&lt;property id=&quot;20148&quot; value=&quot;5&quot;/&gt;&lt;property id=&quot;20300&quot; value=&quot;Slide 31&quot;/&gt;&lt;property id=&quot;20307&quot; value=&quot;321&quot;/&gt;&lt;/object&gt;&lt;object type=&quot;3&quot; unique_id=&quot;15247&quot;&gt;&lt;property id=&quot;20148&quot; value=&quot;5&quot;/&gt;&lt;property id=&quot;20300&quot; value=&quot;Slide 32&quot;/&gt;&lt;property id=&quot;20307&quot; value=&quot;322&quot;/&gt;&lt;/object&gt;&lt;object type=&quot;3&quot; unique_id=&quot;15248&quot;&gt;&lt;property id=&quot;20148&quot; value=&quot;5&quot;/&gt;&lt;property id=&quot;20300&quot; value=&quot;Slide 33 - &amp;quot;Furthest Point First [Gonzalez 1985]&amp;quot;&quot;/&gt;&lt;property id=&quot;20307&quot; value=&quot;323&quot;/&gt;&lt;/object&gt;&lt;object type=&quot;3&quot; unique_id=&quot;15249&quot;&gt;&lt;property id=&quot;20148&quot; value=&quot;5&quot;/&gt;&lt;property id=&quot;20300&quot; value=&quot;Slide 34 - &amp;quot;Furthest Point First [Gonzalez 1985]&amp;quot;&quot;/&gt;&lt;property id=&quot;20307&quot; value=&quot;324&quot;/&gt;&lt;/object&gt;&lt;object type=&quot;3&quot; unique_id=&quot;15250&quot;&gt;&lt;property id=&quot;20148&quot; value=&quot;5&quot;/&gt;&lt;property id=&quot;20300&quot; value=&quot;Slide 35 - &amp;quot;Furthest Point First [Gonzalez 1985]&amp;quot;&quot;/&gt;&lt;property id=&quot;20307&quot; value=&quot;325&quot;/&gt;&lt;/object&gt;&lt;object type=&quot;3&quot; unique_id=&quot;15251&quot;&gt;&lt;property id=&quot;20148&quot; value=&quot;5&quot;/&gt;&lt;property id=&quot;20300&quot; value=&quot;Slide 36 - &amp;quot;Furthest Point First [Gonzalez 1985]&amp;quot;&quot;/&gt;&lt;property id=&quot;20307&quot; value=&quot;326&quot;/&gt;&lt;/object&gt;&lt;object type=&quot;3&quot; unique_id=&quot;15252&quot;&gt;&lt;property id=&quot;20148&quot; value=&quot;5&quot;/&gt;&lt;property id=&quot;20300&quot; value=&quot;Slide 37 - &amp;quot;Furthest Point First [Gonzalez 1985]&amp;quot;&quot;/&gt;&lt;property id=&quot;20307&quot; value=&quot;327&quot;/&gt;&lt;/object&gt;&lt;object type=&quot;3&quot; unique_id=&quot;15253&quot;&gt;&lt;property id=&quot;20148&quot; value=&quot;5&quot;/&gt;&lt;property id=&quot;20300&quot; value=&quot;Slide 38 - &amp;quot;Furthest Point First [Gonzalez 1985]&amp;quot;&quot;/&gt;&lt;property id=&quot;20307&quot; value=&quot;328&quot;/&gt;&lt;/object&gt;&lt;object type=&quot;3&quot; unique_id=&quot;15254&quot;&gt;&lt;property id=&quot;20148&quot; value=&quot;5&quot;/&gt;&lt;property id=&quot;20300&quot; value=&quot;Slide 39 - &amp;quot;Furthest Point First [Gonzalez 1985]&amp;quot;&quot;/&gt;&lt;property id=&quot;20307&quot; value=&quot;329&quot;/&gt;&lt;/object&gt;&lt;object type=&quot;3&quot; unique_id=&quot;15255&quot;&gt;&lt;property id=&quot;20148&quot; value=&quot;5&quot;/&gt;&lt;property id=&quot;20300&quot; value=&quot;Slide 40 - &amp;quot;Furthest Point First [Gonzalez 1985]&amp;quot;&quot;/&gt;&lt;property id=&quot;20307&quot; value=&quot;330&quot;/&gt;&lt;/object&gt;&lt;object type=&quot;3&quot; unique_id=&quot;15256&quot;&gt;&lt;property id=&quot;20148&quot; value=&quot;5&quot;/&gt;&lt;property id=&quot;20300&quot; value=&quot;Slide 41 - &amp;quot;Furthest Point First [Gonzalez 1985]&amp;quot;&quot;/&gt;&lt;property id=&quot;20307&quot; value=&quot;331&quot;/&gt;&lt;/object&gt;&lt;object type=&quot;3&quot; unique_id=&quot;15257&quot;&gt;&lt;property id=&quot;20148&quot; value=&quot;5&quot;/&gt;&lt;property id=&quot;20300&quot; value=&quot;Slide 42 - &amp;quot;Furthest Point First [Gonzalez 1985]&amp;quot;&quot;/&gt;&lt;property id=&quot;20307&quot; value=&quot;332&quot;/&gt;&lt;/object&gt;&lt;object type=&quot;3&quot; unique_id=&quot;15258&quot;&gt;&lt;property id=&quot;20148&quot; value=&quot;5&quot;/&gt;&lt;property id=&quot;20300&quot; value=&quot;Slide 43 - &amp;quot;Furthest Point First [Gonzalez 1985]&amp;quot;&quot;/&gt;&lt;property id=&quot;20307&quot; value=&quot;333&quot;/&gt;&lt;/object&gt;&lt;object type=&quot;3&quot; unique_id=&quot;15259&quot;&gt;&lt;property id=&quot;20148&quot; value=&quot;5&quot;/&gt;&lt;property id=&quot;20300&quot; value=&quot;Slide 44&quot;/&gt;&lt;property id=&quot;20307&quot; value=&quot;334&quot;/&gt;&lt;/object&gt;&lt;object type=&quot;3&quot; unique_id=&quot;15260&quot;&gt;&lt;property id=&quot;20148&quot; value=&quot;5&quot;/&gt;&lt;property id=&quot;20300&quot; value=&quot;Slide 45 - &amp;quot;Compiler’s Failure Output&amp;quot;&quot;/&gt;&lt;property id=&quot;20307&quot; value=&quot;335&quot;/&gt;&lt;/object&gt;&lt;object type=&quot;3&quot; unique_id=&quot;15261&quot;&gt;&lt;property id=&quot;20148&quot; value=&quot;5&quot;/&gt;&lt;property id=&quot;20300&quot; value=&quot;Slide 46 - &amp;quot;Compiler’s Failure Output&amp;quot;&quot;/&gt;&lt;property id=&quot;20307&quot; value=&quot;336&quot;/&gt;&lt;/object&gt;&lt;object type=&quot;3&quot; unique_id=&quot;15262&quot;&gt;&lt;property id=&quot;20148&quot; value=&quot;5&quot;/&gt;&lt;property id=&quot;20300&quot; value=&quot;Slide 47 - &amp;quot;Compiler’s Failure Output&amp;quot;&quot;/&gt;&lt;property id=&quot;20307&quot; value=&quot;337&quot;/&gt;&lt;/object&gt;&lt;object type=&quot;3&quot; unique_id=&quot;15263&quot;&gt;&lt;property id=&quot;20148&quot; value=&quot;5&quot;/&gt;&lt;property id=&quot;20300&quot; value=&quot;Slide 48 - &amp;quot;Stack Trace&amp;quot;&quot;/&gt;&lt;property id=&quot;20307&quot; value=&quot;338&quot;/&gt;&lt;/object&gt;&lt;object type=&quot;3&quot; unique_id=&quot;15264&quot;&gt;&lt;property id=&quot;20148&quot; value=&quot;5&quot;/&gt;&lt;property id=&quot;20300&quot; value=&quot;Slide 49 - &amp;quot;Wrong-code Bug&amp;quot;&quot;/&gt;&lt;property id=&quot;20307&quot; value=&quot;339&quot;/&gt;&lt;/object&gt;&lt;object type=&quot;3&quot; unique_id=&quot;15265&quot;&gt;&lt;property id=&quot;20148&quot; value=&quot;5&quot;/&gt;&lt;property id=&quot;20300&quot; value=&quot;Slide 50 - &amp;quot;Wrong-code Bug&amp;quot;&quot;/&gt;&lt;property id=&quot;20307&quot; value=&quot;340&quot;/&gt;&lt;/object&gt;&lt;object type=&quot;3&quot; unique_id=&quot;15267&quot;&gt;&lt;property id=&quot;20148&quot; value=&quot;5&quot;/&gt;&lt;property id=&quot;20300&quot; value=&quot;Slide 51 - &amp;quot;Experimental Setup&amp;quot;&quot;/&gt;&lt;property id=&quot;20307&quot; value=&quot;342&quot;/&gt;&lt;/object&gt;&lt;object type=&quot;3&quot; unique_id=&quot;15268&quot;&gt;&lt;property id=&quot;20148&quot; value=&quot;5&quot;/&gt;&lt;property id=&quot;20300&quot; value=&quot;Slide 52 - &amp;quot;GCC 4.3.0 Wrong-code Bug Discovery Curves&amp;quot;&quot;/&gt;&lt;property id=&quot;20307&quot; value=&quot;343&quot;/&gt;&lt;/object&gt;&lt;object type=&quot;3&quot; unique_id=&quot;15269&quot;&gt;&lt;property id=&quot;20148&quot; value=&quot;5&quot;/&gt;&lt;property id=&quot;20300&quot; value=&quot;Slide 53 - &amp;quot;GCC 4.3.0 Wrong-code Bug Discovery Curves&amp;quot;&quot;/&gt;&lt;property id=&quot;20307&quot; value=&quot;344&quot;/&gt;&lt;/object&gt;&lt;object type=&quot;3&quot; unique_id=&quot;15270&quot;&gt;&lt;property id=&quot;20148&quot; value=&quot;5&quot;/&gt;&lt;property id=&quot;20300&quot; value=&quot;Slide 54&quot;/&gt;&lt;property id=&quot;20307&quot; value=&quot;345&quot;/&gt;&lt;/object&gt;&lt;object type=&quot;3&quot; unique_id=&quot;15271&quot;&gt;&lt;property id=&quot;20148&quot; value=&quot;5&quot;/&gt;&lt;property id=&quot;20300&quot; value=&quot;Slide 55 - &amp;quot;Workflow for Fuzzing&amp;quot;&quot;/&gt;&lt;property id=&quot;20307&quot; value=&quot;346&quot;/&gt;&lt;/object&gt;&lt;object type=&quot;3&quot; unique_id=&quot;15275&quot;&gt;&lt;property id=&quot;20148&quot; value=&quot;5&quot;/&gt;&lt;property id=&quot;20300&quot; value=&quot;Slide 26&quot;/&gt;&lt;property id=&quot;20307&quot; value=&quot;350&quot;/&gt;&lt;/object&gt;&lt;object type=&quot;3&quot; unique_id=&quot;15276&quot;&gt;&lt;property id=&quot;20148&quot; value=&quot;5&quot;/&gt;&lt;property id=&quot;20300&quot; value=&quot;Slide 56 - &amp;quot;GCC 4.3.0 Crash Bug Discovery Curves&amp;quot;&quot;/&gt;&lt;property id=&quot;20307&quot; value=&quot;351&quot;/&gt;&lt;/object&gt;&lt;object type=&quot;3&quot; unique_id=&quot;15277&quot;&gt;&lt;property id=&quot;20148&quot; value=&quot;5&quot;/&gt;&lt;property id=&quot;20300&quot; value=&quot;Slide 57 - &amp;quot;SpiderMonkey 1.6 Bug Discovery Curves&amp;quot;&quot;/&gt;&lt;property id=&quot;20307&quot; value=&quot;352&quot;/&gt;&lt;/object&gt;&lt;object type=&quot;3&quot; unique_id=&quot;15278&quot;&gt;&lt;property id=&quot;20148&quot; value=&quot;5&quot;/&gt;&lt;property id=&quot;20300&quot; value=&quot;Slide 58 - &amp;quot;GCC 4.3.0 Wrong-code Bug Discovery Curves&amp;quot;&quot;/&gt;&lt;property id=&quot;20307&quot; value=&quot;353&quot;/&gt;&lt;/object&gt;&lt;object type=&quot;3&quot; unique_id=&quot;16763&quot;&gt;&lt;property id=&quot;20148&quot; value=&quot;5&quot;/&gt;&lt;property id=&quot;20300&quot; value=&quot;Slide 7 - &amp;quot;Swarming a Stack&amp;quot;&quot;/&gt;&lt;property id=&quot;20307&quot; value=&quot;357&quot;/&gt;&lt;/object&gt;&lt;object type=&quot;3&quot; unique_id=&quot;19156&quot;&gt;&lt;property id=&quot;20148&quot; value=&quot;5&quot;/&gt;&lt;property id=&quot;20300&quot; value=&quot;Slide 11 - &amp;quot;Swarming a File System&amp;quot;&quot;/&gt;&lt;property id=&quot;20307&quot; value=&quot;358&quot;/&gt;&lt;/object&gt;&lt;object type=&quot;3&quot; unique_id=&quot;19467&quot;&gt;&lt;property id=&quot;20148&quot; value=&quot;5&quot;/&gt;&lt;property id=&quot;20300&quot; value=&quot;Slide 17 - &amp;quot;Swarming JavaScript&amp;quot;&quot;/&gt;&lt;property id=&quot;20307&quot; value=&quot;359&quot;/&gt;&lt;/object&gt;&lt;/object&gt;&lt;object type=&quot;8&quot; unique_id=&quot;1278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16543</TotalTime>
  <Words>2325</Words>
  <Application>Microsoft Macintosh PowerPoint</Application>
  <PresentationFormat>On-screen Show (4:3)</PresentationFormat>
  <Paragraphs>346</Paragraphs>
  <Slides>37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Test Harness</vt:lpstr>
      <vt:lpstr>The Problem</vt:lpstr>
      <vt:lpstr>Proposal:  A Little Language</vt:lpstr>
      <vt:lpstr>Four Parts of the Talk</vt:lpstr>
      <vt:lpstr>PowerPoint Presentation</vt:lpstr>
      <vt:lpstr>Domain-Specific Languages</vt:lpstr>
      <vt:lpstr>Domain-Specific Languages</vt:lpstr>
      <vt:lpstr>Template Scripting Testing Language</vt:lpstr>
      <vt:lpstr>Basic Idea</vt:lpstr>
      <vt:lpstr>Trivial Example</vt:lpstr>
      <vt:lpstr>Very Non-Trivial Example: Esri ArcPy</vt:lpstr>
      <vt:lpstr>Automated Test Generation for ArcPy</vt:lpstr>
      <vt:lpstr>Automated Test Generation for ArcPy</vt:lpstr>
      <vt:lpstr>Very Simple TSTL for ArcPy</vt:lpstr>
      <vt:lpstr>Building arcpy.tstl</vt:lpstr>
      <vt:lpstr>Building arcpy.tstl</vt:lpstr>
      <vt:lpstr>A Failing Test Case</vt:lpstr>
      <vt:lpstr>Status of TSTL</vt:lpstr>
      <vt:lpstr>Why Python?</vt:lpstr>
      <vt:lpstr>PowerPoint Presentation</vt:lpstr>
      <vt:lpstr>PowerPoint Presentation</vt:lpstr>
      <vt:lpstr>The Sorcerer's Apprentice</vt:lpstr>
      <vt:lpstr>The State of the Art: Buried in Redundancy</vt:lpstr>
      <vt:lpstr>It Gets Worse</vt:lpstr>
      <vt:lpstr>A Not-So Modest Goal: One Test to Rule them All</vt:lpstr>
      <vt:lpstr>Normalization and Generalization</vt:lpstr>
      <vt:lpstr>Normalization and Generalization</vt:lpstr>
      <vt:lpstr>Results for AVLTree Faults</vt:lpstr>
      <vt:lpstr>Normalization and Generalization</vt:lpstr>
      <vt:lpstr>A Failing Test Case</vt:lpstr>
      <vt:lpstr>PowerPoint Presentation</vt:lpstr>
      <vt:lpstr>Future Work on TSTL</vt:lpstr>
      <vt:lpstr>Other Projects</vt:lpstr>
      <vt:lpstr>Other Projects</vt:lpstr>
      <vt:lpstr>Other Projects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(Quickly) Testing the Tester via Path Coverage</dc:title>
  <dc:creator>alex</dc:creator>
  <cp:lastModifiedBy>Alex Groce</cp:lastModifiedBy>
  <cp:revision>357</cp:revision>
  <dcterms:created xsi:type="dcterms:W3CDTF">2009-07-17T00:07:45Z</dcterms:created>
  <dcterms:modified xsi:type="dcterms:W3CDTF">2016-01-22T15:45:20Z</dcterms:modified>
</cp:coreProperties>
</file>